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5" r:id="rId3"/>
    <p:sldId id="264" r:id="rId4"/>
    <p:sldId id="269" r:id="rId5"/>
    <p:sldId id="261" r:id="rId6"/>
    <p:sldId id="268" r:id="rId7"/>
    <p:sldId id="257" r:id="rId8"/>
    <p:sldId id="258" r:id="rId9"/>
    <p:sldId id="262" r:id="rId10"/>
    <p:sldId id="259"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499" autoAdjust="0"/>
  </p:normalViewPr>
  <p:slideViewPr>
    <p:cSldViewPr snapToGrid="0">
      <p:cViewPr varScale="1">
        <p:scale>
          <a:sx n="66" d="100"/>
          <a:sy n="66" d="100"/>
        </p:scale>
        <p:origin x="5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4062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394440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2267874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3795636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2350289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45367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186563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160425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80457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20472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129227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117981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6F6C5-D1F4-4A88-9AC8-FF4FAC56C00E}" type="datetimeFigureOut">
              <a:rPr lang="en-AU" smtClean="0"/>
              <a:t>14/09/2014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343785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2C6F6C5-D1F4-4A88-9AC8-FF4FAC56C00E}" type="datetimeFigureOut">
              <a:rPr lang="en-AU" smtClean="0"/>
              <a:t>14/09/2014</a:t>
            </a:fld>
            <a:endParaRPr lang="en-AU" dirty="0"/>
          </a:p>
        </p:txBody>
      </p:sp>
      <p:sp>
        <p:nvSpPr>
          <p:cNvPr id="6" name="Footer Placeholder 5"/>
          <p:cNvSpPr>
            <a:spLocks noGrp="1"/>
          </p:cNvSpPr>
          <p:nvPr>
            <p:ph type="ftr" sz="quarter" idx="11"/>
          </p:nvPr>
        </p:nvSpPr>
        <p:spPr>
          <a:xfrm>
            <a:off x="590396" y="6041362"/>
            <a:ext cx="3295413" cy="365125"/>
          </a:xfrm>
        </p:spPr>
        <p:txBody>
          <a:bodyPr/>
          <a:lstStyle/>
          <a:p>
            <a:endParaRPr lang="en-AU" dirty="0"/>
          </a:p>
        </p:txBody>
      </p:sp>
      <p:sp>
        <p:nvSpPr>
          <p:cNvPr id="7" name="Slide Number Placeholder 6"/>
          <p:cNvSpPr>
            <a:spLocks noGrp="1"/>
          </p:cNvSpPr>
          <p:nvPr>
            <p:ph type="sldNum" sz="quarter" idx="12"/>
          </p:nvPr>
        </p:nvSpPr>
        <p:spPr>
          <a:xfrm>
            <a:off x="4862689" y="5915888"/>
            <a:ext cx="1062155" cy="490599"/>
          </a:xfrm>
        </p:spPr>
        <p:txBody>
          <a:bodyPr/>
          <a:lstStyle/>
          <a:p>
            <a:fld id="{6D101846-C7C0-4F33-916F-D68015535257}" type="slidenum">
              <a:rPr lang="en-AU" smtClean="0"/>
              <a:t>‹#›</a:t>
            </a:fld>
            <a:endParaRPr lang="en-AU" dirty="0"/>
          </a:p>
        </p:txBody>
      </p:sp>
    </p:spTree>
    <p:extLst>
      <p:ext uri="{BB962C8B-B14F-4D97-AF65-F5344CB8AC3E}">
        <p14:creationId xmlns:p14="http://schemas.microsoft.com/office/powerpoint/2010/main" val="198458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AU"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2C6F6C5-D1F4-4A88-9AC8-FF4FAC56C00E}" type="datetimeFigureOut">
              <a:rPr lang="en-AU" smtClean="0"/>
              <a:t>14/09/2014</a:t>
            </a:fld>
            <a:endParaRPr lang="en-AU"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101846-C7C0-4F33-916F-D68015535257}" type="slidenum">
              <a:rPr lang="en-AU" smtClean="0"/>
              <a:t>‹#›</a:t>
            </a:fld>
            <a:endParaRPr lang="en-AU" dirty="0"/>
          </a:p>
        </p:txBody>
      </p:sp>
    </p:spTree>
    <p:extLst>
      <p:ext uri="{BB962C8B-B14F-4D97-AF65-F5344CB8AC3E}">
        <p14:creationId xmlns:p14="http://schemas.microsoft.com/office/powerpoint/2010/main" val="179862923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atureswonderland.com.au/images/bilb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1196" y="-9005"/>
            <a:ext cx="7527352" cy="52112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itle 1"/>
          <p:cNvSpPr>
            <a:spLocks noGrp="1"/>
          </p:cNvSpPr>
          <p:nvPr>
            <p:ph type="ctrTitle"/>
          </p:nvPr>
        </p:nvSpPr>
        <p:spPr>
          <a:xfrm>
            <a:off x="462014" y="1315733"/>
            <a:ext cx="11920938" cy="1443748"/>
          </a:xfrm>
        </p:spPr>
        <p:txBody>
          <a:bodyPr/>
          <a:lstStyle/>
          <a:p>
            <a:r>
              <a:rPr lang="en-AU" dirty="0" smtClean="0">
                <a:solidFill>
                  <a:srgbClr val="FFFF00"/>
                </a:solidFill>
                <a:latin typeface="Bell MT" panose="02020503060305020303" pitchFamily="18" charset="0"/>
              </a:rPr>
              <a:t>Part A Habitat </a:t>
            </a:r>
            <a:r>
              <a:rPr lang="en-AU" dirty="0" smtClean="0">
                <a:solidFill>
                  <a:srgbClr val="FFFF00"/>
                </a:solidFill>
                <a:latin typeface="Bell MT" panose="02020503060305020303" pitchFamily="18" charset="0"/>
              </a:rPr>
              <a:t>and Interactions: Threatened</a:t>
            </a:r>
            <a:r>
              <a:rPr lang="en-AU" dirty="0" smtClean="0">
                <a:solidFill>
                  <a:srgbClr val="FFFF00"/>
                </a:solidFill>
                <a:latin typeface="Bell MT" panose="02020503060305020303" pitchFamily="18" charset="0"/>
              </a:rPr>
              <a:t> </a:t>
            </a:r>
            <a:r>
              <a:rPr lang="en-AU" dirty="0" smtClean="0">
                <a:solidFill>
                  <a:srgbClr val="FFFF00"/>
                </a:solidFill>
                <a:latin typeface="Bell MT" panose="02020503060305020303" pitchFamily="18" charset="0"/>
              </a:rPr>
              <a:t>Organisms</a:t>
            </a:r>
            <a:r>
              <a:rPr lang="en-AU" dirty="0" smtClean="0">
                <a:solidFill>
                  <a:srgbClr val="FFFF00"/>
                </a:solidFill>
                <a:latin typeface="Bell MT" panose="02020503060305020303" pitchFamily="18" charset="0"/>
              </a:rPr>
              <a:t>:</a:t>
            </a:r>
            <a:endParaRPr lang="en-AU" sz="3600" dirty="0">
              <a:solidFill>
                <a:srgbClr val="FFFF00"/>
              </a:solidFill>
              <a:latin typeface="Bell MT" panose="02020503060305020303" pitchFamily="18" charset="0"/>
            </a:endParaRPr>
          </a:p>
        </p:txBody>
      </p:sp>
      <p:sp>
        <p:nvSpPr>
          <p:cNvPr id="3" name="Subtitle 2"/>
          <p:cNvSpPr>
            <a:spLocks noGrp="1"/>
          </p:cNvSpPr>
          <p:nvPr>
            <p:ph type="subTitle" idx="1"/>
          </p:nvPr>
        </p:nvSpPr>
        <p:spPr>
          <a:xfrm>
            <a:off x="332924" y="5757926"/>
            <a:ext cx="2068370" cy="434974"/>
          </a:xfrm>
        </p:spPr>
        <p:txBody>
          <a:bodyPr>
            <a:noAutofit/>
          </a:bodyPr>
          <a:lstStyle/>
          <a:p>
            <a:r>
              <a:rPr lang="en-AU" dirty="0" smtClean="0"/>
              <a:t>By Lachlan Bell 7Lynch</a:t>
            </a:r>
            <a:endParaRPr lang="en-AU" dirty="0"/>
          </a:p>
        </p:txBody>
      </p:sp>
      <p:sp>
        <p:nvSpPr>
          <p:cNvPr id="5" name="Rectangle 4"/>
          <p:cNvSpPr/>
          <p:nvPr/>
        </p:nvSpPr>
        <p:spPr>
          <a:xfrm>
            <a:off x="2762250" y="5312582"/>
            <a:ext cx="4543425" cy="830997"/>
          </a:xfrm>
          <a:prstGeom prst="rect">
            <a:avLst/>
          </a:prstGeom>
        </p:spPr>
        <p:txBody>
          <a:bodyPr wrap="square">
            <a:spAutoFit/>
          </a:bodyPr>
          <a:lstStyle/>
          <a:p>
            <a:r>
              <a:rPr lang="en-AU" sz="1200" dirty="0"/>
              <a:t>Natures Wonderland, (2014). </a:t>
            </a:r>
            <a:r>
              <a:rPr lang="en-AU" sz="1200" i="1" dirty="0"/>
              <a:t>The Greater Bilby</a:t>
            </a:r>
            <a:r>
              <a:rPr lang="en-AU" sz="1200" dirty="0"/>
              <a:t>. [image] Available at: http://www.natureswonderland.com.au/shop/the-bilby [Accessed 9 Aug. 2014]</a:t>
            </a:r>
          </a:p>
        </p:txBody>
      </p:sp>
      <p:sp>
        <p:nvSpPr>
          <p:cNvPr id="4" name="Rectangle 3"/>
          <p:cNvSpPr/>
          <p:nvPr/>
        </p:nvSpPr>
        <p:spPr>
          <a:xfrm>
            <a:off x="550218" y="3860351"/>
            <a:ext cx="1633781" cy="584775"/>
          </a:xfrm>
          <a:prstGeom prst="rect">
            <a:avLst/>
          </a:prstGeom>
        </p:spPr>
        <p:txBody>
          <a:bodyPr wrap="none">
            <a:spAutoFit/>
          </a:bodyPr>
          <a:lstStyle/>
          <a:p>
            <a:r>
              <a:rPr lang="en-AU" sz="3200" b="1" dirty="0">
                <a:solidFill>
                  <a:srgbClr val="FFFF00"/>
                </a:solidFill>
                <a:latin typeface="Bell MT" panose="02020503060305020303" pitchFamily="18" charset="0"/>
              </a:rPr>
              <a:t>5 points</a:t>
            </a:r>
            <a:endParaRPr lang="en-AU" sz="3200" b="1" dirty="0"/>
          </a:p>
        </p:txBody>
      </p:sp>
    </p:spTree>
    <p:extLst>
      <p:ext uri="{BB962C8B-B14F-4D97-AF65-F5344CB8AC3E}">
        <p14:creationId xmlns:p14="http://schemas.microsoft.com/office/powerpoint/2010/main" val="374160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Ways to conserve species population</a:t>
            </a:r>
            <a:endParaRPr lang="en-AU" dirty="0">
              <a:solidFill>
                <a:srgbClr val="FFFF00"/>
              </a:solidFill>
            </a:endParaRPr>
          </a:p>
        </p:txBody>
      </p:sp>
      <p:sp>
        <p:nvSpPr>
          <p:cNvPr id="3" name="Content Placeholder 2"/>
          <p:cNvSpPr>
            <a:spLocks noGrp="1"/>
          </p:cNvSpPr>
          <p:nvPr>
            <p:ph idx="1"/>
          </p:nvPr>
        </p:nvSpPr>
        <p:spPr>
          <a:xfrm>
            <a:off x="258945" y="1893537"/>
            <a:ext cx="11114341" cy="4644828"/>
          </a:xfrm>
        </p:spPr>
        <p:txBody>
          <a:bodyPr/>
          <a:lstStyle/>
          <a:p>
            <a:pPr marL="0" indent="0">
              <a:buNone/>
            </a:pPr>
            <a:r>
              <a:rPr lang="en-AU" dirty="0" smtClean="0"/>
              <a:t>The Bilby is protected in Australia. A recovery plan has been made to give the Bilbies an opportunity to survive. </a:t>
            </a:r>
            <a:endParaRPr lang="en-AU" dirty="0"/>
          </a:p>
          <a:p>
            <a:pPr marL="0" indent="0">
              <a:buNone/>
            </a:pPr>
            <a:r>
              <a:rPr lang="en-AU" dirty="0" smtClean="0"/>
              <a:t>The actions include:</a:t>
            </a:r>
          </a:p>
          <a:p>
            <a:pPr>
              <a:buFontTx/>
              <a:buChar char="-"/>
            </a:pPr>
            <a:r>
              <a:rPr lang="en-AU" dirty="0" smtClean="0"/>
              <a:t>Protecting the Bilbies remaining habitat</a:t>
            </a:r>
          </a:p>
          <a:p>
            <a:pPr>
              <a:buFontTx/>
              <a:buChar char="-"/>
            </a:pPr>
            <a:r>
              <a:rPr lang="en-AU" dirty="0" smtClean="0"/>
              <a:t>Programmes for breeding in captivity </a:t>
            </a:r>
          </a:p>
          <a:p>
            <a:pPr>
              <a:buFontTx/>
              <a:buChar char="-"/>
            </a:pPr>
            <a:r>
              <a:rPr lang="en-AU" dirty="0" smtClean="0"/>
              <a:t>Monitoring the population of the species</a:t>
            </a:r>
          </a:p>
          <a:p>
            <a:pPr>
              <a:buFontTx/>
              <a:buChar char="-"/>
            </a:pPr>
            <a:r>
              <a:rPr lang="en-AU" dirty="0" smtClean="0"/>
              <a:t>Establishing Bilbies in areas were they once lived</a:t>
            </a:r>
            <a:endParaRPr lang="en-AU" dirty="0"/>
          </a:p>
          <a:p>
            <a:pPr marL="0" indent="0">
              <a:buNone/>
            </a:pPr>
            <a:r>
              <a:rPr lang="en-AU" dirty="0" smtClean="0"/>
              <a:t>In the Queensland town of Charleville a project has been set up called save the Bilby. A predator proof fence at Currawinya National Park, Western Queensland, was built to prevent predators from entering a 29 square kilometres of habitat. The release of Bilbies into the enclosure  has been successful with an increase in population of the Bilbies.   </a:t>
            </a:r>
          </a:p>
          <a:p>
            <a:pPr marL="0" indent="0">
              <a:buNone/>
            </a:pPr>
            <a:endParaRPr lang="en-AU" dirty="0" smtClean="0"/>
          </a:p>
        </p:txBody>
      </p:sp>
      <p:pic>
        <p:nvPicPr>
          <p:cNvPr id="3076" name="Picture 4" descr="http://www.tnhwildlife.com/userfiles/predator%20Picture%200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145" y="2565862"/>
            <a:ext cx="2911578" cy="2183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6256912" y="3892785"/>
            <a:ext cx="6096000" cy="646331"/>
          </a:xfrm>
          <a:prstGeom prst="rect">
            <a:avLst/>
          </a:prstGeom>
        </p:spPr>
        <p:txBody>
          <a:bodyPr>
            <a:spAutoFit/>
          </a:bodyPr>
          <a:lstStyle/>
          <a:p>
            <a:r>
              <a:rPr lang="en-AU" sz="1200" dirty="0"/>
              <a:t>TNH Fencing, (2014). </a:t>
            </a:r>
            <a:r>
              <a:rPr lang="en-AU" sz="1200" i="1" dirty="0"/>
              <a:t>Predator Proof Fence</a:t>
            </a:r>
            <a:r>
              <a:rPr lang="en-AU" sz="1200" dirty="0"/>
              <a:t>. [image] Available at: http://www.tnhwildlife.com/PhotoGallery-WildlifeFences.html [Accessed 7 Aug. 2014].</a:t>
            </a:r>
          </a:p>
        </p:txBody>
      </p:sp>
    </p:spTree>
    <p:extLst>
      <p:ext uri="{BB962C8B-B14F-4D97-AF65-F5344CB8AC3E}">
        <p14:creationId xmlns:p14="http://schemas.microsoft.com/office/powerpoint/2010/main" val="2565312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660" y="296114"/>
            <a:ext cx="10571998" cy="970450"/>
          </a:xfrm>
        </p:spPr>
        <p:txBody>
          <a:bodyPr/>
          <a:lstStyle/>
          <a:p>
            <a:r>
              <a:rPr lang="en-AU" dirty="0" smtClean="0">
                <a:solidFill>
                  <a:srgbClr val="FFFF00"/>
                </a:solidFill>
              </a:rPr>
              <a:t>Save the Bilby</a:t>
            </a:r>
            <a:endParaRPr lang="en-AU" dirty="0">
              <a:solidFill>
                <a:srgbClr val="FFFF00"/>
              </a:solidFill>
            </a:endParaRPr>
          </a:p>
        </p:txBody>
      </p:sp>
      <p:sp>
        <p:nvSpPr>
          <p:cNvPr id="3" name="Content Placeholder 2"/>
          <p:cNvSpPr>
            <a:spLocks noGrp="1"/>
          </p:cNvSpPr>
          <p:nvPr>
            <p:ph idx="1"/>
          </p:nvPr>
        </p:nvSpPr>
        <p:spPr>
          <a:xfrm>
            <a:off x="0" y="2071213"/>
            <a:ext cx="10554574" cy="4456809"/>
          </a:xfrm>
        </p:spPr>
        <p:txBody>
          <a:bodyPr/>
          <a:lstStyle/>
          <a:p>
            <a:pPr>
              <a:buFontTx/>
              <a:buChar char="-"/>
            </a:pPr>
            <a:r>
              <a:rPr lang="en-AU" dirty="0" smtClean="0"/>
              <a:t>The </a:t>
            </a:r>
            <a:r>
              <a:rPr lang="en-AU" dirty="0"/>
              <a:t>S</a:t>
            </a:r>
            <a:r>
              <a:rPr lang="en-AU" dirty="0" smtClean="0"/>
              <a:t>ave </a:t>
            </a:r>
            <a:r>
              <a:rPr lang="en-AU" dirty="0"/>
              <a:t>the Bilby project is based in Queensland</a:t>
            </a:r>
          </a:p>
          <a:p>
            <a:pPr>
              <a:buFontTx/>
              <a:buChar char="-"/>
            </a:pPr>
            <a:r>
              <a:rPr lang="en-AU" dirty="0"/>
              <a:t>The project has made the Easter Bilby popular as a alternative to the Easter </a:t>
            </a:r>
            <a:r>
              <a:rPr lang="en-AU" dirty="0" smtClean="0"/>
              <a:t>bunny. Chocolates can be bought at Easter to raise money for save the Bilby fund.</a:t>
            </a:r>
          </a:p>
          <a:p>
            <a:pPr>
              <a:buFontTx/>
              <a:buChar char="-"/>
            </a:pPr>
            <a:r>
              <a:rPr lang="en-AU" dirty="0" smtClean="0"/>
              <a:t>Other actions  that can be taken  by individuals to help the survival of the Bilby include donating time or money to save the Bilby group, protecting the habitat of the Bilby, supporting local projects for endangered species and supporting research on Bilbies.</a:t>
            </a:r>
            <a:endParaRPr lang="en-AU" dirty="0"/>
          </a:p>
          <a:p>
            <a:pPr>
              <a:buFontTx/>
              <a:buChar char="-"/>
            </a:pPr>
            <a:endParaRPr lang="en-AU" dirty="0" smtClean="0"/>
          </a:p>
          <a:p>
            <a:pPr>
              <a:buFontTx/>
              <a:buChar char="-"/>
            </a:pPr>
            <a:endParaRPr lang="en-AU" dirty="0"/>
          </a:p>
          <a:p>
            <a:pPr marL="0" indent="0">
              <a:buNone/>
            </a:pPr>
            <a:endParaRPr lang="en-AU" dirty="0"/>
          </a:p>
          <a:p>
            <a:pPr marL="0" indent="0">
              <a:buNone/>
            </a:pPr>
            <a:endParaRPr lang="en-AU" dirty="0"/>
          </a:p>
          <a:p>
            <a:pPr marL="0" indent="0">
              <a:buNone/>
            </a:pPr>
            <a:endParaRPr lang="en-AU" dirty="0"/>
          </a:p>
        </p:txBody>
      </p:sp>
      <p:pic>
        <p:nvPicPr>
          <p:cNvPr id="2050" name="Picture 2" descr="http://www.smh.com.au/ffximage/2006/08/07/bilby_wideweb__430x28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8650" y="4668058"/>
            <a:ext cx="3056752" cy="201177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962" y="5772928"/>
            <a:ext cx="5267325" cy="830997"/>
          </a:xfrm>
          <a:prstGeom prst="rect">
            <a:avLst/>
          </a:prstGeom>
        </p:spPr>
        <p:txBody>
          <a:bodyPr wrap="square">
            <a:spAutoFit/>
          </a:bodyPr>
          <a:lstStyle/>
          <a:p>
            <a:r>
              <a:rPr lang="en-AU" sz="1200" dirty="0"/>
              <a:t>Save the Bilby, (2014). </a:t>
            </a:r>
            <a:r>
              <a:rPr lang="en-AU" sz="1200" i="1" dirty="0"/>
              <a:t>Bilby</a:t>
            </a:r>
            <a:r>
              <a:rPr lang="en-AU" sz="1200" dirty="0"/>
              <a:t>. [image] Available at: http://www.smh.com.au/news/queensland/fund-to-save-the-endangered-bilby/2006/08/07/1154802806919.html [Accessed 11 Aug. 2014].</a:t>
            </a:r>
          </a:p>
        </p:txBody>
      </p:sp>
    </p:spTree>
    <p:extLst>
      <p:ext uri="{BB962C8B-B14F-4D97-AF65-F5344CB8AC3E}">
        <p14:creationId xmlns:p14="http://schemas.microsoft.com/office/powerpoint/2010/main" val="240938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References</a:t>
            </a:r>
            <a:endParaRPr lang="en-AU"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AU" dirty="0" smtClean="0"/>
              <a:t>Easterbilby.com.au</a:t>
            </a:r>
            <a:r>
              <a:rPr lang="en-AU" dirty="0"/>
              <a:t>, (2014). </a:t>
            </a:r>
            <a:r>
              <a:rPr lang="en-AU" i="1" dirty="0"/>
              <a:t>Factsheet</a:t>
            </a:r>
            <a:r>
              <a:rPr lang="en-AU" dirty="0"/>
              <a:t>. [online] Available at: http://www.easterbilby.com.au/Project_material/factsheet.asp [Accessed 8 Aug. 2014].</a:t>
            </a:r>
          </a:p>
          <a:p>
            <a:pPr marL="0" indent="0">
              <a:buNone/>
            </a:pPr>
            <a:r>
              <a:rPr lang="en-AU" dirty="0"/>
              <a:t>Ehp.qld.gov.au, (2014). </a:t>
            </a:r>
            <a:r>
              <a:rPr lang="en-AU" i="1" dirty="0"/>
              <a:t>Greater bilby (Department of Environment and Heritage Protection)</a:t>
            </a:r>
            <a:r>
              <a:rPr lang="en-AU" dirty="0"/>
              <a:t>. [online] Available at: http://www.ehp.qld.gov.au/wildlife/threatened-species/endangered/endangered-animals/bilby.html [Accessed 5 Aug. 2014].</a:t>
            </a:r>
          </a:p>
          <a:p>
            <a:pPr marL="0" indent="0">
              <a:buNone/>
            </a:pPr>
            <a:r>
              <a:rPr lang="en-AU" dirty="0"/>
              <a:t>Environment.gov.au, (2014). </a:t>
            </a:r>
            <a:r>
              <a:rPr lang="en-AU" i="1" dirty="0"/>
              <a:t>Bilby (</a:t>
            </a:r>
            <a:r>
              <a:rPr lang="en-AU" i="1" dirty="0" err="1"/>
              <a:t>Macrotis</a:t>
            </a:r>
            <a:r>
              <a:rPr lang="en-AU" i="1" dirty="0"/>
              <a:t> </a:t>
            </a:r>
            <a:r>
              <a:rPr lang="en-AU" i="1" dirty="0" err="1"/>
              <a:t>lagotis</a:t>
            </a:r>
            <a:r>
              <a:rPr lang="en-AU" i="1" dirty="0"/>
              <a:t>) - Publications</a:t>
            </a:r>
            <a:r>
              <a:rPr lang="en-AU" dirty="0"/>
              <a:t>. [online] Available at: http://www.environment.gov.au/resource/bilby-macrotis-lagotis [Accessed 18 Aug. 2014].</a:t>
            </a:r>
          </a:p>
          <a:p>
            <a:pPr marL="0" indent="0">
              <a:buNone/>
            </a:pPr>
            <a:r>
              <a:rPr lang="en-AU" dirty="0"/>
              <a:t>Sites.google.com, (2014). </a:t>
            </a:r>
            <a:r>
              <a:rPr lang="en-AU" i="1" dirty="0"/>
              <a:t>Australian Greater Bilby 6ML</a:t>
            </a:r>
            <a:r>
              <a:rPr lang="en-AU" dirty="0"/>
              <a:t>. [online] Available at: https://sites.google.com/a/leopold.vic.edu.au/australian-greater-bilby-6ml/ [Accessed 18 Aug. 2014].</a:t>
            </a:r>
          </a:p>
          <a:p>
            <a:pPr marL="0" indent="0">
              <a:buNone/>
            </a:pPr>
            <a:endParaRPr lang="en-AU" dirty="0"/>
          </a:p>
        </p:txBody>
      </p:sp>
    </p:spTree>
    <p:extLst>
      <p:ext uri="{BB962C8B-B14F-4D97-AF65-F5344CB8AC3E}">
        <p14:creationId xmlns:p14="http://schemas.microsoft.com/office/powerpoint/2010/main" val="579872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Threatened organisms</a:t>
            </a:r>
            <a:endParaRPr lang="en-AU" dirty="0">
              <a:solidFill>
                <a:srgbClr val="FFFF00"/>
              </a:solidFill>
            </a:endParaRPr>
          </a:p>
        </p:txBody>
      </p:sp>
      <p:sp>
        <p:nvSpPr>
          <p:cNvPr id="3" name="Content Placeholder 2"/>
          <p:cNvSpPr>
            <a:spLocks noGrp="1"/>
          </p:cNvSpPr>
          <p:nvPr>
            <p:ph idx="1"/>
          </p:nvPr>
        </p:nvSpPr>
        <p:spPr>
          <a:xfrm>
            <a:off x="810000" y="2120687"/>
            <a:ext cx="10554574" cy="4425003"/>
          </a:xfrm>
        </p:spPr>
        <p:txBody>
          <a:bodyPr>
            <a:normAutofit/>
          </a:bodyPr>
          <a:lstStyle/>
          <a:p>
            <a:pPr marL="0" indent="0">
              <a:buNone/>
            </a:pPr>
            <a:r>
              <a:rPr lang="en-AU" sz="2800" dirty="0" smtClean="0"/>
              <a:t> In Queensland threatened species are grouped as endangered, extinct or vulnerable. </a:t>
            </a:r>
            <a:endParaRPr lang="en-AU" sz="2800" dirty="0"/>
          </a:p>
        </p:txBody>
      </p:sp>
    </p:spTree>
    <p:extLst>
      <p:ext uri="{BB962C8B-B14F-4D97-AF65-F5344CB8AC3E}">
        <p14:creationId xmlns:p14="http://schemas.microsoft.com/office/powerpoint/2010/main" val="4231165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FF00"/>
                </a:solidFill>
              </a:rPr>
              <a:t>Species in Queensland that are becoming threatened</a:t>
            </a:r>
            <a:endParaRPr lang="en-AU" dirty="0"/>
          </a:p>
        </p:txBody>
      </p:sp>
      <p:sp>
        <p:nvSpPr>
          <p:cNvPr id="3" name="Content Placeholder 2"/>
          <p:cNvSpPr>
            <a:spLocks noGrp="1"/>
          </p:cNvSpPr>
          <p:nvPr>
            <p:ph idx="1"/>
          </p:nvPr>
        </p:nvSpPr>
        <p:spPr>
          <a:xfrm>
            <a:off x="1406836" y="612249"/>
            <a:ext cx="10554574" cy="6074798"/>
          </a:xfrm>
        </p:spPr>
        <p:txBody>
          <a:bodyPr/>
          <a:lstStyle/>
          <a:p>
            <a:pPr marL="0" indent="0">
              <a:buNone/>
            </a:pPr>
            <a:r>
              <a:rPr lang="en-AU" dirty="0" smtClean="0"/>
              <a:t>A species is considered </a:t>
            </a:r>
            <a:r>
              <a:rPr lang="en-AU" dirty="0">
                <a:solidFill>
                  <a:srgbClr val="FFFF00"/>
                </a:solidFill>
              </a:rPr>
              <a:t>endangered or threatened </a:t>
            </a:r>
            <a:r>
              <a:rPr lang="en-AU" dirty="0" smtClean="0"/>
              <a:t>if any of the following occur:</a:t>
            </a:r>
          </a:p>
          <a:p>
            <a:pPr>
              <a:buFontTx/>
              <a:buChar char="-"/>
            </a:pPr>
            <a:r>
              <a:rPr lang="en-AU" dirty="0" smtClean="0"/>
              <a:t>There have not been thorough searches for the species and it has not been seen in the wild</a:t>
            </a:r>
          </a:p>
          <a:p>
            <a:pPr>
              <a:buFontTx/>
              <a:buChar char="-"/>
            </a:pPr>
            <a:r>
              <a:rPr lang="en-AU" dirty="0" smtClean="0"/>
              <a:t>The habitat of the species has been reduced so that it may be in danger of extinction </a:t>
            </a:r>
          </a:p>
          <a:p>
            <a:pPr>
              <a:buFontTx/>
              <a:buChar char="-"/>
            </a:pPr>
            <a:r>
              <a:rPr lang="en-AU" dirty="0" smtClean="0"/>
              <a:t>The population of the species has decreased so that it maybe in danger of extinction</a:t>
            </a:r>
          </a:p>
          <a:p>
            <a:pPr>
              <a:buFontTx/>
              <a:buChar char="-"/>
            </a:pPr>
            <a:r>
              <a:rPr lang="en-AU" dirty="0" smtClean="0"/>
              <a:t>The survival of the species in the wild is unlikely if a threatening process continues</a:t>
            </a:r>
          </a:p>
          <a:p>
            <a:pPr marL="0" indent="0">
              <a:buNone/>
            </a:pPr>
            <a:r>
              <a:rPr lang="en-AU" dirty="0" smtClean="0"/>
              <a:t>An </a:t>
            </a:r>
            <a:r>
              <a:rPr lang="en-AU" dirty="0" smtClean="0">
                <a:solidFill>
                  <a:srgbClr val="FFFF00"/>
                </a:solidFill>
              </a:rPr>
              <a:t>extinct</a:t>
            </a:r>
            <a:r>
              <a:rPr lang="en-AU" dirty="0" smtClean="0"/>
              <a:t> species has not been seen in the wild for a long period. A </a:t>
            </a:r>
            <a:r>
              <a:rPr lang="en-AU" dirty="0" smtClean="0">
                <a:solidFill>
                  <a:srgbClr val="FFFF00"/>
                </a:solidFill>
              </a:rPr>
              <a:t>vulnerable </a:t>
            </a:r>
            <a:r>
              <a:rPr lang="en-AU" dirty="0" smtClean="0"/>
              <a:t>species is a decreasing population of a species because of a threatening process.</a:t>
            </a:r>
          </a:p>
        </p:txBody>
      </p:sp>
    </p:spTree>
    <p:extLst>
      <p:ext uri="{BB962C8B-B14F-4D97-AF65-F5344CB8AC3E}">
        <p14:creationId xmlns:p14="http://schemas.microsoft.com/office/powerpoint/2010/main" val="447346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Names of species in Queensland that are threatened</a:t>
            </a:r>
            <a:endParaRPr lang="en-AU" dirty="0">
              <a:solidFill>
                <a:srgbClr val="FFFF00"/>
              </a:solidFill>
            </a:endParaRPr>
          </a:p>
        </p:txBody>
      </p:sp>
      <p:sp>
        <p:nvSpPr>
          <p:cNvPr id="3" name="Content Placeholder 2"/>
          <p:cNvSpPr>
            <a:spLocks noGrp="1"/>
          </p:cNvSpPr>
          <p:nvPr>
            <p:ph idx="1"/>
          </p:nvPr>
        </p:nvSpPr>
        <p:spPr>
          <a:xfrm>
            <a:off x="334503" y="2764727"/>
            <a:ext cx="11677973" cy="3868547"/>
          </a:xfrm>
        </p:spPr>
        <p:txBody>
          <a:bodyPr>
            <a:noAutofit/>
          </a:bodyPr>
          <a:lstStyle/>
          <a:p>
            <a:pPr marL="0" indent="0">
              <a:buNone/>
            </a:pPr>
            <a:r>
              <a:rPr lang="en-AU" dirty="0" smtClean="0"/>
              <a:t>The </a:t>
            </a:r>
            <a:r>
              <a:rPr lang="en-AU" dirty="0"/>
              <a:t>Queensland Government lists the threatened species in Queensland on its </a:t>
            </a:r>
            <a:r>
              <a:rPr lang="en-AU" dirty="0" smtClean="0"/>
              <a:t>website. There </a:t>
            </a:r>
            <a:r>
              <a:rPr lang="en-AU" dirty="0"/>
              <a:t>are 15 species of amphibians, 16 species of Birds, 2 species of Invertebrates, 4 species of Fish, 15 species of Mammals and 11 species of </a:t>
            </a:r>
            <a:r>
              <a:rPr lang="en-AU" dirty="0" smtClean="0"/>
              <a:t>reptiles (Queensland Nature Conservation)</a:t>
            </a:r>
          </a:p>
          <a:p>
            <a:pPr marL="0" indent="0">
              <a:buNone/>
            </a:pPr>
            <a:r>
              <a:rPr lang="en-AU" dirty="0" smtClean="0"/>
              <a:t>Some </a:t>
            </a:r>
            <a:r>
              <a:rPr lang="en-AU" dirty="0"/>
              <a:t>e</a:t>
            </a:r>
            <a:r>
              <a:rPr lang="en-AU" dirty="0" smtClean="0"/>
              <a:t>ndangered species in Queensland are:</a:t>
            </a:r>
          </a:p>
          <a:p>
            <a:pPr>
              <a:buFontTx/>
              <a:buChar char="-"/>
            </a:pPr>
            <a:r>
              <a:rPr lang="en-AU" dirty="0" smtClean="0"/>
              <a:t>Torrent Tree Frog</a:t>
            </a:r>
          </a:p>
          <a:p>
            <a:pPr>
              <a:buFontTx/>
              <a:buChar char="-"/>
            </a:pPr>
            <a:r>
              <a:rPr lang="en-AU" dirty="0" smtClean="0"/>
              <a:t>Swift parrot</a:t>
            </a:r>
          </a:p>
          <a:p>
            <a:pPr>
              <a:buFontTx/>
              <a:buChar char="-"/>
            </a:pPr>
            <a:r>
              <a:rPr lang="en-AU" dirty="0" smtClean="0"/>
              <a:t>Grey nurse shark</a:t>
            </a:r>
          </a:p>
          <a:p>
            <a:pPr>
              <a:buFontTx/>
              <a:buChar char="-"/>
            </a:pPr>
            <a:r>
              <a:rPr lang="en-AU" dirty="0" smtClean="0"/>
              <a:t>Northern Hairy Wombat</a:t>
            </a:r>
          </a:p>
          <a:p>
            <a:pPr>
              <a:buFontTx/>
              <a:buChar char="-"/>
            </a:pPr>
            <a:r>
              <a:rPr lang="en-AU" dirty="0" smtClean="0"/>
              <a:t>Spotted Tail Quoll</a:t>
            </a:r>
          </a:p>
          <a:p>
            <a:pPr>
              <a:buFontTx/>
              <a:buChar char="-"/>
            </a:pPr>
            <a:r>
              <a:rPr lang="en-AU" dirty="0" smtClean="0"/>
              <a:t>Grey Snake</a:t>
            </a:r>
          </a:p>
          <a:p>
            <a:pPr>
              <a:buFontTx/>
              <a:buChar char="-"/>
            </a:pPr>
            <a:r>
              <a:rPr lang="en-AU" dirty="0" smtClean="0"/>
              <a:t>Loggerhead Turtle </a:t>
            </a:r>
          </a:p>
          <a:p>
            <a:pPr>
              <a:buFontTx/>
              <a:buChar char="-"/>
            </a:pPr>
            <a:r>
              <a:rPr lang="en-AU" dirty="0" smtClean="0"/>
              <a:t>Greater Bilby</a:t>
            </a:r>
          </a:p>
          <a:p>
            <a:pPr marL="0" indent="0">
              <a:buNone/>
            </a:pPr>
            <a:endParaRPr lang="en-AU" dirty="0"/>
          </a:p>
          <a:p>
            <a:pPr marL="0" indent="0">
              <a:buNone/>
            </a:pPr>
            <a:endParaRPr lang="en-AU" dirty="0"/>
          </a:p>
        </p:txBody>
      </p:sp>
      <p:pic>
        <p:nvPicPr>
          <p:cNvPr id="2050" name="Picture 2" descr="http://3.bp.blogspot.com/-JZqbyR3LX3I/T4Ide5ANFnI/AAAAAAAACi8/kkpYBgctecQ/s1600/small-eyed+snak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0005" y="3105008"/>
            <a:ext cx="3170481" cy="18240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c/c5/Southern_Hairy-nosed_Womba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2517" y="3916924"/>
            <a:ext cx="2706963" cy="20042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961746" y="4880931"/>
            <a:ext cx="4581236" cy="600164"/>
          </a:xfrm>
          <a:prstGeom prst="rect">
            <a:avLst/>
          </a:prstGeom>
        </p:spPr>
        <p:txBody>
          <a:bodyPr wrap="square">
            <a:spAutoFit/>
          </a:bodyPr>
          <a:lstStyle/>
          <a:p>
            <a:r>
              <a:rPr lang="en-AU" sz="1100" dirty="0"/>
              <a:t>Bunyipco, (2014). </a:t>
            </a:r>
            <a:r>
              <a:rPr lang="en-AU" sz="1100" i="1" dirty="0"/>
              <a:t>Grey Snake</a:t>
            </a:r>
            <a:r>
              <a:rPr lang="en-AU" sz="1100" dirty="0"/>
              <a:t>. [image] Available at: http://bunyipco.blogspot.com.au/2012_04_01_archive.html [Accessed 7 Aug. 2014].</a:t>
            </a:r>
          </a:p>
        </p:txBody>
      </p:sp>
      <p:sp>
        <p:nvSpPr>
          <p:cNvPr id="5" name="Rectangle 4"/>
          <p:cNvSpPr/>
          <p:nvPr/>
        </p:nvSpPr>
        <p:spPr>
          <a:xfrm>
            <a:off x="3814618" y="5976087"/>
            <a:ext cx="5272005" cy="600164"/>
          </a:xfrm>
          <a:prstGeom prst="rect">
            <a:avLst/>
          </a:prstGeom>
        </p:spPr>
        <p:txBody>
          <a:bodyPr wrap="square">
            <a:spAutoFit/>
          </a:bodyPr>
          <a:lstStyle/>
          <a:p>
            <a:r>
              <a:rPr lang="en-AU" sz="1100" dirty="0"/>
              <a:t>Wikipedia, (2014). </a:t>
            </a:r>
            <a:r>
              <a:rPr lang="en-AU" sz="1100" i="1" dirty="0"/>
              <a:t>Northern Wombat</a:t>
            </a:r>
            <a:r>
              <a:rPr lang="en-AU" sz="1100" dirty="0"/>
              <a:t>. [image] Available at: http://en.wikipedia.org/wiki/Southern_hairy-nosed_wombat [Accessed 6 Aug. 2014].</a:t>
            </a:r>
          </a:p>
        </p:txBody>
      </p:sp>
    </p:spTree>
    <p:extLst>
      <p:ext uri="{BB962C8B-B14F-4D97-AF65-F5344CB8AC3E}">
        <p14:creationId xmlns:p14="http://schemas.microsoft.com/office/powerpoint/2010/main" val="387272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Species chosen for task</a:t>
            </a:r>
            <a:endParaRPr lang="en-AU" dirty="0">
              <a:solidFill>
                <a:srgbClr val="FFFF00"/>
              </a:solidFill>
            </a:endParaRPr>
          </a:p>
        </p:txBody>
      </p:sp>
      <p:pic>
        <p:nvPicPr>
          <p:cNvPr id="2052" name="Picture 4" descr="https://encrypted-tbn3.gstatic.com/images?q=tbn:ANd9GcQSgCEEHvcg-WvGpkxV6U3RhMubV41j8mRIUn7cALmS1rK9ssEk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887132"/>
            <a:ext cx="7255040" cy="472360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rot="2515523">
            <a:off x="2387941" y="4074945"/>
            <a:ext cx="2609339" cy="492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 name="TextBox 4"/>
          <p:cNvSpPr txBox="1"/>
          <p:nvPr/>
        </p:nvSpPr>
        <p:spPr>
          <a:xfrm>
            <a:off x="485028" y="3035478"/>
            <a:ext cx="2926082" cy="461665"/>
          </a:xfrm>
          <a:prstGeom prst="rect">
            <a:avLst/>
          </a:prstGeom>
          <a:noFill/>
        </p:spPr>
        <p:txBody>
          <a:bodyPr wrap="square" rtlCol="0">
            <a:spAutoFit/>
          </a:bodyPr>
          <a:lstStyle/>
          <a:p>
            <a:r>
              <a:rPr lang="en-AU" sz="2400" b="1" dirty="0" smtClean="0">
                <a:solidFill>
                  <a:srgbClr val="FFFF00"/>
                </a:solidFill>
              </a:rPr>
              <a:t>The Greater Bilby</a:t>
            </a:r>
            <a:endParaRPr lang="en-AU" sz="2400" b="1" dirty="0">
              <a:solidFill>
                <a:srgbClr val="FFFF00"/>
              </a:solidFill>
            </a:endParaRPr>
          </a:p>
        </p:txBody>
      </p:sp>
      <p:sp>
        <p:nvSpPr>
          <p:cNvPr id="6" name="TextBox 5"/>
          <p:cNvSpPr txBox="1"/>
          <p:nvPr/>
        </p:nvSpPr>
        <p:spPr>
          <a:xfrm>
            <a:off x="7744570" y="4321435"/>
            <a:ext cx="4079020" cy="923330"/>
          </a:xfrm>
          <a:prstGeom prst="rect">
            <a:avLst/>
          </a:prstGeom>
          <a:noFill/>
        </p:spPr>
        <p:txBody>
          <a:bodyPr wrap="square" rtlCol="0">
            <a:spAutoFit/>
          </a:bodyPr>
          <a:lstStyle/>
          <a:p>
            <a:r>
              <a:rPr lang="en-AU" dirty="0" smtClean="0">
                <a:solidFill>
                  <a:srgbClr val="FFFF00"/>
                </a:solidFill>
              </a:rPr>
              <a:t>The Greater Bilby is a marsupial mammal that belongs to the bandicoot family.</a:t>
            </a:r>
            <a:endParaRPr lang="en-AU" dirty="0">
              <a:solidFill>
                <a:srgbClr val="FFFF00"/>
              </a:solidFill>
            </a:endParaRPr>
          </a:p>
        </p:txBody>
      </p:sp>
      <p:sp>
        <p:nvSpPr>
          <p:cNvPr id="7" name="Rectangle 6"/>
          <p:cNvSpPr/>
          <p:nvPr/>
        </p:nvSpPr>
        <p:spPr>
          <a:xfrm>
            <a:off x="0" y="6195239"/>
            <a:ext cx="4914900" cy="646331"/>
          </a:xfrm>
          <a:prstGeom prst="rect">
            <a:avLst/>
          </a:prstGeom>
        </p:spPr>
        <p:txBody>
          <a:bodyPr wrap="square">
            <a:spAutoFit/>
          </a:bodyPr>
          <a:lstStyle/>
          <a:p>
            <a:r>
              <a:rPr lang="en-AU" sz="1200" dirty="0"/>
              <a:t>FactZoo, (2014). </a:t>
            </a:r>
            <a:r>
              <a:rPr lang="en-AU" sz="1200" i="1" dirty="0"/>
              <a:t>Bilby</a:t>
            </a:r>
            <a:r>
              <a:rPr lang="en-AU" sz="1200" dirty="0"/>
              <a:t>. [image] Available at: http://www.factzoo.com/mammals/bilby-burrower-long-ears-muzzle.html [Accessed 7 Aug. 2014].</a:t>
            </a:r>
          </a:p>
        </p:txBody>
      </p:sp>
    </p:spTree>
    <p:extLst>
      <p:ext uri="{BB962C8B-B14F-4D97-AF65-F5344CB8AC3E}">
        <p14:creationId xmlns:p14="http://schemas.microsoft.com/office/powerpoint/2010/main" val="21926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The Greater Bilby</a:t>
            </a:r>
            <a:endParaRPr lang="en-AU" dirty="0">
              <a:solidFill>
                <a:srgbClr val="FFFF00"/>
              </a:solidFill>
            </a:endParaRPr>
          </a:p>
        </p:txBody>
      </p:sp>
      <p:sp>
        <p:nvSpPr>
          <p:cNvPr id="3" name="Content Placeholder 2"/>
          <p:cNvSpPr>
            <a:spLocks noGrp="1"/>
          </p:cNvSpPr>
          <p:nvPr>
            <p:ph idx="1"/>
          </p:nvPr>
        </p:nvSpPr>
        <p:spPr>
          <a:xfrm>
            <a:off x="644145" y="1116694"/>
            <a:ext cx="10554574" cy="4261640"/>
          </a:xfrm>
        </p:spPr>
        <p:txBody>
          <a:bodyPr/>
          <a:lstStyle/>
          <a:p>
            <a:pPr marL="0" indent="0">
              <a:buNone/>
            </a:pPr>
            <a:r>
              <a:rPr lang="en-AU" dirty="0" smtClean="0"/>
              <a:t>Scientific name: Marcrotis Lagotis</a:t>
            </a:r>
          </a:p>
          <a:p>
            <a:pPr marL="0" indent="0">
              <a:buNone/>
            </a:pPr>
            <a:r>
              <a:rPr lang="en-AU" dirty="0" smtClean="0"/>
              <a:t>The Bilby is a marsupial mammal that belongs to the bandicoot family. It is about the size of a rabbit. They have soft-silky fur, long “rabbit-like” ears, and a long black tail and at the end of the tail they have white </a:t>
            </a:r>
            <a:r>
              <a:rPr lang="en-AU" dirty="0" err="1" smtClean="0"/>
              <a:t>hairs.They</a:t>
            </a:r>
            <a:r>
              <a:rPr lang="en-AU" dirty="0" smtClean="0"/>
              <a:t> run along the ground all on four feet. They use their strong paws for digging burrows. The female Bilbies have a pouch to carry their young like all marsupials.</a:t>
            </a:r>
            <a:endParaRPr lang="en-AU" dirty="0"/>
          </a:p>
        </p:txBody>
      </p:sp>
      <p:pic>
        <p:nvPicPr>
          <p:cNvPr id="1026" name="Picture 2" descr="http://upload.wikimedia.org/wikipedia/commons/e/ed/Bilby_at_Sydney_Wildlife_Worl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6531" y="4257402"/>
            <a:ext cx="3730459" cy="22418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4611637" y="6133081"/>
            <a:ext cx="3868190" cy="577081"/>
          </a:xfrm>
          <a:prstGeom prst="rect">
            <a:avLst/>
          </a:prstGeom>
        </p:spPr>
        <p:txBody>
          <a:bodyPr wrap="square">
            <a:spAutoFit/>
          </a:bodyPr>
          <a:lstStyle/>
          <a:p>
            <a:endParaRPr lang="en-AU" sz="1050" dirty="0">
              <a:latin typeface="Times New Roman" panose="02020603050405020304" pitchFamily="18" charset="0"/>
            </a:endParaRPr>
          </a:p>
          <a:p>
            <a:r>
              <a:rPr lang="en-AU" sz="1050" dirty="0">
                <a:latin typeface="Times New Roman" panose="02020603050405020304" pitchFamily="18" charset="0"/>
              </a:rPr>
              <a:t>Wikipedia-</a:t>
            </a:r>
            <a:r>
              <a:rPr lang="en-AU" sz="1050" dirty="0" err="1">
                <a:latin typeface="Times New Roman" panose="02020603050405020304" pitchFamily="18" charset="0"/>
              </a:rPr>
              <a:t>Dcoetzee</a:t>
            </a:r>
            <a:r>
              <a:rPr lang="en-AU" sz="1050" dirty="0">
                <a:latin typeface="Times New Roman" panose="02020603050405020304" pitchFamily="18" charset="0"/>
              </a:rPr>
              <a:t>, (2014). </a:t>
            </a:r>
            <a:r>
              <a:rPr lang="en-AU" sz="1050" i="1" dirty="0">
                <a:latin typeface="Times New Roman" panose="02020603050405020304" pitchFamily="18" charset="0"/>
              </a:rPr>
              <a:t>Bilby and baby</a:t>
            </a:r>
            <a:r>
              <a:rPr lang="en-AU" sz="1050" dirty="0">
                <a:latin typeface="Times New Roman" panose="02020603050405020304" pitchFamily="18" charset="0"/>
              </a:rPr>
              <a:t>. [image] Available at: http://en.wikipedia.org/wiki/Greater_bilby [Accessed 5 Aug. 2014].</a:t>
            </a:r>
            <a:endParaRPr lang="en-AU" sz="1050" b="0" i="0" dirty="0">
              <a:effectLst/>
              <a:latin typeface="Times New Roman" panose="02020603050405020304" pitchFamily="18" charset="0"/>
            </a:endParaRPr>
          </a:p>
        </p:txBody>
      </p:sp>
    </p:spTree>
    <p:extLst>
      <p:ext uri="{BB962C8B-B14F-4D97-AF65-F5344CB8AC3E}">
        <p14:creationId xmlns:p14="http://schemas.microsoft.com/office/powerpoint/2010/main" val="106919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Habitat </a:t>
            </a:r>
            <a:endParaRPr lang="en-AU" dirty="0">
              <a:solidFill>
                <a:srgbClr val="FFFF00"/>
              </a:solidFill>
            </a:endParaRPr>
          </a:p>
        </p:txBody>
      </p:sp>
      <p:sp>
        <p:nvSpPr>
          <p:cNvPr id="3" name="Content Placeholder 2"/>
          <p:cNvSpPr>
            <a:spLocks noGrp="1"/>
          </p:cNvSpPr>
          <p:nvPr>
            <p:ph idx="1"/>
          </p:nvPr>
        </p:nvSpPr>
        <p:spPr>
          <a:xfrm>
            <a:off x="340485" y="1885587"/>
            <a:ext cx="11041513" cy="3062634"/>
          </a:xfrm>
        </p:spPr>
        <p:txBody>
          <a:bodyPr/>
          <a:lstStyle/>
          <a:p>
            <a:pPr marL="0" indent="0">
              <a:buNone/>
            </a:pPr>
            <a:r>
              <a:rPr lang="en-AU" dirty="0" smtClean="0"/>
              <a:t>The Greater Bilby was found all over Australia hundreds of years ago. Now the Greater Bilby is only found in a few places such as in Western Queensland. One of the largest remaining groups in Queensland is in the Mitchell grassland  of Southwest Queensland. The Greater Bilby is also found in the deserts of the Northern Territory and Western Australia. They lived in a deserts were the soils are rocky or sandy and covered in acacia shrub. They can also survive in dry grasslands. Bilbies live in underground burrows that are about 2 metres deep and 3 metres long. The burrow provides protection from predators and the sun. They come out at night to find food. They prey on grasshoppers, beetles, spiders and fruit. The Bilbies predators include goannas, cats, foxes, dingoes, snakes and large birds of prey.</a:t>
            </a:r>
            <a:endParaRPr lang="en-AU" dirty="0"/>
          </a:p>
        </p:txBody>
      </p:sp>
      <p:pic>
        <p:nvPicPr>
          <p:cNvPr id="3074" name="Picture 2" descr="Bilb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48220"/>
            <a:ext cx="2659186" cy="19097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13241" y="6034385"/>
            <a:ext cx="6096000" cy="461665"/>
          </a:xfrm>
          <a:prstGeom prst="rect">
            <a:avLst/>
          </a:prstGeom>
        </p:spPr>
        <p:txBody>
          <a:bodyPr>
            <a:spAutoFit/>
          </a:bodyPr>
          <a:lstStyle/>
          <a:p>
            <a:r>
              <a:rPr lang="en-AU" sz="1200" dirty="0"/>
              <a:t>Wikipedia, (2014). </a:t>
            </a:r>
            <a:r>
              <a:rPr lang="en-AU" sz="1200" i="1" dirty="0"/>
              <a:t>Map of Bilby</a:t>
            </a:r>
            <a:r>
              <a:rPr lang="en-AU" sz="1200" dirty="0"/>
              <a:t>. [image] Available at: http://en.wikipedia.org/wiki/Greater_bilby [Accessed 6 Aug. 2014].</a:t>
            </a:r>
          </a:p>
        </p:txBody>
      </p:sp>
    </p:spTree>
    <p:extLst>
      <p:ext uri="{BB962C8B-B14F-4D97-AF65-F5344CB8AC3E}">
        <p14:creationId xmlns:p14="http://schemas.microsoft.com/office/powerpoint/2010/main" val="4182384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abc.net.au/news/image/3571610-3x2-940x6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2779" y="4628148"/>
            <a:ext cx="3342999" cy="22298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AU" dirty="0" smtClean="0">
                <a:solidFill>
                  <a:srgbClr val="FFFF00"/>
                </a:solidFill>
              </a:rPr>
              <a:t>Reasons for decrease in population</a:t>
            </a:r>
            <a:endParaRPr lang="en-AU" dirty="0">
              <a:solidFill>
                <a:srgbClr val="FFFF00"/>
              </a:solidFill>
            </a:endParaRPr>
          </a:p>
        </p:txBody>
      </p:sp>
      <p:sp>
        <p:nvSpPr>
          <p:cNvPr id="3" name="Content Placeholder 2"/>
          <p:cNvSpPr>
            <a:spLocks noGrp="1"/>
          </p:cNvSpPr>
          <p:nvPr>
            <p:ph idx="1"/>
          </p:nvPr>
        </p:nvSpPr>
        <p:spPr>
          <a:xfrm>
            <a:off x="155575" y="1314271"/>
            <a:ext cx="10928224" cy="4887589"/>
          </a:xfrm>
        </p:spPr>
        <p:txBody>
          <a:bodyPr/>
          <a:lstStyle/>
          <a:p>
            <a:pPr marL="0" indent="0">
              <a:buNone/>
            </a:pPr>
            <a:r>
              <a:rPr lang="en-AU" dirty="0" smtClean="0"/>
              <a:t>The most important threats that have contributed  to the decrease in Bilby population are:</a:t>
            </a:r>
          </a:p>
          <a:p>
            <a:pPr>
              <a:buFontTx/>
              <a:buChar char="-"/>
            </a:pPr>
            <a:r>
              <a:rPr lang="en-AU" dirty="0" smtClean="0"/>
              <a:t>Habitat loss</a:t>
            </a:r>
            <a:r>
              <a:rPr lang="en-AU" dirty="0"/>
              <a:t> </a:t>
            </a:r>
            <a:r>
              <a:rPr lang="en-AU" dirty="0" smtClean="0"/>
              <a:t>and change</a:t>
            </a:r>
          </a:p>
          <a:p>
            <a:pPr>
              <a:buFontTx/>
              <a:buChar char="-"/>
            </a:pPr>
            <a:r>
              <a:rPr lang="en-AU" dirty="0" smtClean="0"/>
              <a:t>Competition with introduced animals </a:t>
            </a:r>
          </a:p>
          <a:p>
            <a:pPr>
              <a:buFontTx/>
              <a:buChar char="-"/>
            </a:pPr>
            <a:r>
              <a:rPr lang="en-AU" dirty="0" smtClean="0"/>
              <a:t>Feral predators </a:t>
            </a:r>
            <a:endParaRPr lang="en-AU" dirty="0"/>
          </a:p>
          <a:p>
            <a:pPr marL="0" indent="0">
              <a:buNone/>
            </a:pPr>
            <a:r>
              <a:rPr lang="en-AU" dirty="0" smtClean="0"/>
              <a:t>The Bilbies </a:t>
            </a:r>
            <a:r>
              <a:rPr lang="en-AU" dirty="0" smtClean="0">
                <a:solidFill>
                  <a:srgbClr val="FF0000"/>
                </a:solidFill>
              </a:rPr>
              <a:t>habitat</a:t>
            </a:r>
            <a:r>
              <a:rPr lang="en-AU" dirty="0" smtClean="0"/>
              <a:t> changed as farming activities extended over parts of Australia. Overtime there has also been a change to Australia's fire pattern which affected the Bilbies habitat and supply of food. When artificial water supplies  were made available in desert areas, this allowed predators to live in the same desert areas where the Bilbies also lived. There has also been </a:t>
            </a:r>
            <a:r>
              <a:rPr lang="en-AU" dirty="0" smtClean="0">
                <a:solidFill>
                  <a:srgbClr val="FF0000"/>
                </a:solidFill>
              </a:rPr>
              <a:t>competition </a:t>
            </a:r>
            <a:r>
              <a:rPr lang="en-AU" dirty="0" smtClean="0"/>
              <a:t>with</a:t>
            </a:r>
            <a:r>
              <a:rPr lang="en-AU" dirty="0" smtClean="0">
                <a:solidFill>
                  <a:srgbClr val="FF0000"/>
                </a:solidFill>
              </a:rPr>
              <a:t> </a:t>
            </a:r>
            <a:r>
              <a:rPr lang="en-AU" dirty="0" smtClean="0"/>
              <a:t>introduced animals such as cattle and sheep that eat the same plants. Rabbits also compete with the Bilbies with their food and burrows. </a:t>
            </a:r>
            <a:r>
              <a:rPr lang="en-AU" dirty="0" smtClean="0">
                <a:solidFill>
                  <a:srgbClr val="FF0000"/>
                </a:solidFill>
              </a:rPr>
              <a:t>Predators </a:t>
            </a:r>
            <a:r>
              <a:rPr lang="en-AU" dirty="0" smtClean="0"/>
              <a:t> such as foxes and feral cats have killed the Bilbies and have threatened their survival. </a:t>
            </a:r>
          </a:p>
        </p:txBody>
      </p:sp>
      <p:sp>
        <p:nvSpPr>
          <p:cNvPr id="4" name="Rectangle 3"/>
          <p:cNvSpPr/>
          <p:nvPr/>
        </p:nvSpPr>
        <p:spPr>
          <a:xfrm>
            <a:off x="3048000" y="3105835"/>
            <a:ext cx="6096000" cy="461665"/>
          </a:xfrm>
          <a:prstGeom prst="rect">
            <a:avLst/>
          </a:prstGeom>
        </p:spPr>
        <p:txBody>
          <a:bodyPr>
            <a:spAutoFit/>
          </a:bodyPr>
          <a:lstStyle/>
          <a:p>
            <a:r>
              <a:rPr lang="en-AU" sz="1200" dirty="0"/>
              <a:t>http://www.abc.net.au/news/2011-10-14/flooding-in-cambodia-in-pictures/3571430</a:t>
            </a:r>
          </a:p>
        </p:txBody>
      </p:sp>
      <p:sp>
        <p:nvSpPr>
          <p:cNvPr id="5" name="Rectangle 4"/>
          <p:cNvSpPr/>
          <p:nvPr/>
        </p:nvSpPr>
        <p:spPr>
          <a:xfrm>
            <a:off x="4629150" y="6211669"/>
            <a:ext cx="4651304" cy="646331"/>
          </a:xfrm>
          <a:prstGeom prst="rect">
            <a:avLst/>
          </a:prstGeom>
        </p:spPr>
        <p:txBody>
          <a:bodyPr wrap="square">
            <a:spAutoFit/>
          </a:bodyPr>
          <a:lstStyle/>
          <a:p>
            <a:r>
              <a:rPr lang="en-AU" sz="1200" dirty="0"/>
              <a:t>ABC, (2014). </a:t>
            </a:r>
            <a:r>
              <a:rPr lang="en-AU" sz="1200" i="1" dirty="0"/>
              <a:t>Natural Disaster</a:t>
            </a:r>
            <a:r>
              <a:rPr lang="en-AU" sz="1200" dirty="0"/>
              <a:t>. [image] Available at: http://www.abc.net.au/news/2011-10-14/flooding-in-cambodia-in-pictures/3571430 [Accessed 9 Aug. 2014].</a:t>
            </a:r>
          </a:p>
        </p:txBody>
      </p:sp>
    </p:spTree>
    <p:extLst>
      <p:ext uri="{BB962C8B-B14F-4D97-AF65-F5344CB8AC3E}">
        <p14:creationId xmlns:p14="http://schemas.microsoft.com/office/powerpoint/2010/main" val="113517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Influence of human activity on species  </a:t>
            </a:r>
            <a:endParaRPr lang="en-AU" dirty="0">
              <a:solidFill>
                <a:srgbClr val="FFFF00"/>
              </a:solidFill>
            </a:endParaRPr>
          </a:p>
        </p:txBody>
      </p:sp>
      <p:sp>
        <p:nvSpPr>
          <p:cNvPr id="3" name="Content Placeholder 2"/>
          <p:cNvSpPr>
            <a:spLocks noGrp="1"/>
          </p:cNvSpPr>
          <p:nvPr>
            <p:ph idx="1"/>
          </p:nvPr>
        </p:nvSpPr>
        <p:spPr>
          <a:xfrm>
            <a:off x="891035" y="1159917"/>
            <a:ext cx="10554574" cy="4778734"/>
          </a:xfrm>
        </p:spPr>
        <p:txBody>
          <a:bodyPr/>
          <a:lstStyle/>
          <a:p>
            <a:pPr marL="0" indent="0">
              <a:buNone/>
            </a:pPr>
            <a:r>
              <a:rPr lang="en-AU" dirty="0" smtClean="0"/>
              <a:t>Humans have contributed to the decrease in the Bilby population by:</a:t>
            </a:r>
          </a:p>
          <a:p>
            <a:pPr>
              <a:buFontTx/>
              <a:buChar char="-"/>
            </a:pPr>
            <a:r>
              <a:rPr lang="en-AU" dirty="0" smtClean="0"/>
              <a:t>Reducing and destroying their habitat by building houses on their land.</a:t>
            </a:r>
          </a:p>
          <a:p>
            <a:pPr>
              <a:buFontTx/>
              <a:buChar char="-"/>
            </a:pPr>
            <a:r>
              <a:rPr lang="en-AU" dirty="0" smtClean="0"/>
              <a:t>Farming land with cattle and sheep that have destroyed burrows and the Bilbies habitat as well as taking over their supply of food and water.</a:t>
            </a:r>
          </a:p>
          <a:p>
            <a:pPr>
              <a:buFontTx/>
              <a:buChar char="-"/>
            </a:pPr>
            <a:r>
              <a:rPr lang="en-AU" dirty="0" smtClean="0"/>
              <a:t>Humans have introduced domestic animals that have killed the Bilbies.</a:t>
            </a:r>
          </a:p>
          <a:p>
            <a:pPr>
              <a:buFontTx/>
              <a:buChar char="-"/>
            </a:pPr>
            <a:r>
              <a:rPr lang="en-AU" dirty="0" smtClean="0"/>
              <a:t>Early settlers used to trap the Bilbies and take them as pets or use its long silky fur.</a:t>
            </a:r>
          </a:p>
          <a:p>
            <a:pPr>
              <a:buFontTx/>
              <a:buChar char="-"/>
            </a:pPr>
            <a:endParaRPr lang="en-AU" dirty="0" smtClean="0"/>
          </a:p>
        </p:txBody>
      </p:sp>
      <p:pic>
        <p:nvPicPr>
          <p:cNvPr id="1038" name="Picture 14" descr="http://nebula.wsimg.com/1e88e382c798756c7beb0adcea87a877?AccessKeyId=02D529BC75AFCE298A45&amp;disposition=0&amp;alloworigi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842" y="4575617"/>
            <a:ext cx="3109759" cy="20757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Rectangle 4"/>
          <p:cNvSpPr/>
          <p:nvPr/>
        </p:nvSpPr>
        <p:spPr>
          <a:xfrm>
            <a:off x="428625" y="5772061"/>
            <a:ext cx="6096000" cy="646331"/>
          </a:xfrm>
          <a:prstGeom prst="rect">
            <a:avLst/>
          </a:prstGeom>
        </p:spPr>
        <p:txBody>
          <a:bodyPr>
            <a:spAutoFit/>
          </a:bodyPr>
          <a:lstStyle/>
          <a:p>
            <a:r>
              <a:rPr lang="en-AU" sz="1200" dirty="0"/>
              <a:t>Taylor Mobile Homes, (2014). </a:t>
            </a:r>
            <a:r>
              <a:rPr lang="en-AU" sz="1200" i="1" dirty="0"/>
              <a:t>Farmland</a:t>
            </a:r>
            <a:r>
              <a:rPr lang="en-AU" sz="1200" dirty="0"/>
              <a:t>. [image] Available at: http://www.taylorsmobilehomes.co.uk/agricultural-and-equestrian.html [Accessed 11 Aug. 2014].</a:t>
            </a:r>
          </a:p>
        </p:txBody>
      </p:sp>
    </p:spTree>
    <p:extLst>
      <p:ext uri="{BB962C8B-B14F-4D97-AF65-F5344CB8AC3E}">
        <p14:creationId xmlns:p14="http://schemas.microsoft.com/office/powerpoint/2010/main" val="25828559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TC103457503[[fn=Quotable]]</Template>
  <TotalTime>615</TotalTime>
  <Words>993</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Bell MT</vt:lpstr>
      <vt:lpstr>Century Gothic</vt:lpstr>
      <vt:lpstr>Times New Roman</vt:lpstr>
      <vt:lpstr>Wingdings 2</vt:lpstr>
      <vt:lpstr>Quotable</vt:lpstr>
      <vt:lpstr>Part A Habitat and Interactions: Threatened Organisms:</vt:lpstr>
      <vt:lpstr>Threatened organisms</vt:lpstr>
      <vt:lpstr>Species in Queensland that are becoming threatened</vt:lpstr>
      <vt:lpstr>Names of species in Queensland that are threatened</vt:lpstr>
      <vt:lpstr>Species chosen for task</vt:lpstr>
      <vt:lpstr>The Greater Bilby</vt:lpstr>
      <vt:lpstr>Habitat </vt:lpstr>
      <vt:lpstr>Reasons for decrease in population</vt:lpstr>
      <vt:lpstr>Influence of human activity on species  </vt:lpstr>
      <vt:lpstr>Ways to conserve species population</vt:lpstr>
      <vt:lpstr>Save the Bilby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Threatened Organisms</dc:title>
  <dc:creator>belll</dc:creator>
  <cp:lastModifiedBy>Bell Lachlan</cp:lastModifiedBy>
  <cp:revision>169</cp:revision>
  <dcterms:created xsi:type="dcterms:W3CDTF">2014-08-17T02:01:05Z</dcterms:created>
  <dcterms:modified xsi:type="dcterms:W3CDTF">2014-09-14T01:35:09Z</dcterms:modified>
</cp:coreProperties>
</file>