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8" r:id="rId3"/>
    <p:sldId id="264" r:id="rId4"/>
    <p:sldId id="271" r:id="rId5"/>
    <p:sldId id="265" r:id="rId6"/>
    <p:sldId id="260" r:id="rId7"/>
    <p:sldId id="261" r:id="rId8"/>
    <p:sldId id="262" r:id="rId9"/>
    <p:sldId id="263" r:id="rId10"/>
    <p:sldId id="266" r:id="rId11"/>
    <p:sldId id="267" r:id="rId12"/>
    <p:sldId id="270"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4A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7" autoAdjust="0"/>
    <p:restoredTop sz="94660"/>
  </p:normalViewPr>
  <p:slideViewPr>
    <p:cSldViewPr snapToGrid="0">
      <p:cViewPr>
        <p:scale>
          <a:sx n="68" d="100"/>
          <a:sy n="68" d="100"/>
        </p:scale>
        <p:origin x="428" y="3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243A62-AFC5-4131-A6C8-5C8B787851E2}" type="datetimeFigureOut">
              <a:rPr lang="en-AU" smtClean="0"/>
              <a:t>13/09/2014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776ADFA-466E-4D05-AB07-0F906AFEF45C}" type="slidenum">
              <a:rPr lang="en-AU" smtClean="0"/>
              <a:t>‹#›</a:t>
            </a:fld>
            <a:endParaRPr lang="en-A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03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EB243A62-AFC5-4131-A6C8-5C8B787851E2}" type="datetimeFigureOut">
              <a:rPr lang="en-AU" smtClean="0"/>
              <a:t>13/09/2014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776ADFA-466E-4D05-AB07-0F906AFEF45C}" type="slidenum">
              <a:rPr lang="en-AU" smtClean="0"/>
              <a:t>‹#›</a:t>
            </a:fld>
            <a:endParaRPr lang="en-AU"/>
          </a:p>
        </p:txBody>
      </p:sp>
    </p:spTree>
    <p:extLst>
      <p:ext uri="{BB962C8B-B14F-4D97-AF65-F5344CB8AC3E}">
        <p14:creationId xmlns:p14="http://schemas.microsoft.com/office/powerpoint/2010/main" val="74127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43A62-AFC5-4131-A6C8-5C8B787851E2}" type="datetimeFigureOut">
              <a:rPr lang="en-AU" smtClean="0"/>
              <a:t>13/09/2014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776ADFA-466E-4D05-AB07-0F906AFEF45C}" type="slidenum">
              <a:rPr lang="en-AU" smtClean="0"/>
              <a:t>‹#›</a:t>
            </a:fld>
            <a:endParaRPr lang="en-AU"/>
          </a:p>
        </p:txBody>
      </p:sp>
    </p:spTree>
    <p:extLst>
      <p:ext uri="{BB962C8B-B14F-4D97-AF65-F5344CB8AC3E}">
        <p14:creationId xmlns:p14="http://schemas.microsoft.com/office/powerpoint/2010/main" val="1627942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43A62-AFC5-4131-A6C8-5C8B787851E2}" type="datetimeFigureOut">
              <a:rPr lang="en-AU" smtClean="0"/>
              <a:t>13/09/2014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776ADFA-466E-4D05-AB07-0F906AFEF45C}" type="slidenum">
              <a:rPr lang="en-AU" smtClean="0"/>
              <a:t>‹#›</a:t>
            </a:fld>
            <a:endParaRPr lang="en-A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097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43A62-AFC5-4131-A6C8-5C8B787851E2}" type="datetimeFigureOut">
              <a:rPr lang="en-AU" smtClean="0"/>
              <a:t>13/09/2014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776ADFA-466E-4D05-AB07-0F906AFEF45C}" type="slidenum">
              <a:rPr lang="en-AU" smtClean="0"/>
              <a:t>‹#›</a:t>
            </a:fld>
            <a:endParaRPr lang="en-AU"/>
          </a:p>
        </p:txBody>
      </p:sp>
    </p:spTree>
    <p:extLst>
      <p:ext uri="{BB962C8B-B14F-4D97-AF65-F5344CB8AC3E}">
        <p14:creationId xmlns:p14="http://schemas.microsoft.com/office/powerpoint/2010/main" val="2770025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43A62-AFC5-4131-A6C8-5C8B787851E2}" type="datetimeFigureOut">
              <a:rPr lang="en-AU" smtClean="0"/>
              <a:t>13/09/2014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776ADFA-466E-4D05-AB07-0F906AFEF45C}" type="slidenum">
              <a:rPr lang="en-AU" smtClean="0"/>
              <a:t>‹#›</a:t>
            </a:fld>
            <a:endParaRPr lang="en-A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41379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43A62-AFC5-4131-A6C8-5C8B787851E2}" type="datetimeFigureOut">
              <a:rPr lang="en-AU" smtClean="0"/>
              <a:t>13/09/2014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776ADFA-466E-4D05-AB07-0F906AFEF45C}" type="slidenum">
              <a:rPr lang="en-AU" smtClean="0"/>
              <a:t>‹#›</a:t>
            </a:fld>
            <a:endParaRPr lang="en-AU"/>
          </a:p>
        </p:txBody>
      </p:sp>
    </p:spTree>
    <p:extLst>
      <p:ext uri="{BB962C8B-B14F-4D97-AF65-F5344CB8AC3E}">
        <p14:creationId xmlns:p14="http://schemas.microsoft.com/office/powerpoint/2010/main" val="1653816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243A62-AFC5-4131-A6C8-5C8B787851E2}" type="datetimeFigureOut">
              <a:rPr lang="en-AU" smtClean="0"/>
              <a:t>13/09/2014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776ADFA-466E-4D05-AB07-0F906AFEF45C}" type="slidenum">
              <a:rPr lang="en-AU" smtClean="0"/>
              <a:t>‹#›</a:t>
            </a:fld>
            <a:endParaRPr lang="en-AU"/>
          </a:p>
        </p:txBody>
      </p:sp>
    </p:spTree>
    <p:extLst>
      <p:ext uri="{BB962C8B-B14F-4D97-AF65-F5344CB8AC3E}">
        <p14:creationId xmlns:p14="http://schemas.microsoft.com/office/powerpoint/2010/main" val="2037099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243A62-AFC5-4131-A6C8-5C8B787851E2}" type="datetimeFigureOut">
              <a:rPr lang="en-AU" smtClean="0"/>
              <a:t>13/09/2014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776ADFA-466E-4D05-AB07-0F906AFEF45C}" type="slidenum">
              <a:rPr lang="en-AU" smtClean="0"/>
              <a:t>‹#›</a:t>
            </a:fld>
            <a:endParaRPr lang="en-AU"/>
          </a:p>
        </p:txBody>
      </p:sp>
    </p:spTree>
    <p:extLst>
      <p:ext uri="{BB962C8B-B14F-4D97-AF65-F5344CB8AC3E}">
        <p14:creationId xmlns:p14="http://schemas.microsoft.com/office/powerpoint/2010/main" val="201784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243A62-AFC5-4131-A6C8-5C8B787851E2}" type="datetimeFigureOut">
              <a:rPr lang="en-AU" smtClean="0"/>
              <a:t>13/09/2014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776ADFA-466E-4D05-AB07-0F906AFEF45C}" type="slidenum">
              <a:rPr lang="en-AU" smtClean="0"/>
              <a:t>‹#›</a:t>
            </a:fld>
            <a:endParaRPr lang="en-AU"/>
          </a:p>
        </p:txBody>
      </p:sp>
    </p:spTree>
    <p:extLst>
      <p:ext uri="{BB962C8B-B14F-4D97-AF65-F5344CB8AC3E}">
        <p14:creationId xmlns:p14="http://schemas.microsoft.com/office/powerpoint/2010/main" val="424401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43A62-AFC5-4131-A6C8-5C8B787851E2}" type="datetimeFigureOut">
              <a:rPr lang="en-AU" smtClean="0"/>
              <a:t>13/09/2014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776ADFA-466E-4D05-AB07-0F906AFEF45C}" type="slidenum">
              <a:rPr lang="en-AU" smtClean="0"/>
              <a:t>‹#›</a:t>
            </a:fld>
            <a:endParaRPr lang="en-AU"/>
          </a:p>
        </p:txBody>
      </p:sp>
    </p:spTree>
    <p:extLst>
      <p:ext uri="{BB962C8B-B14F-4D97-AF65-F5344CB8AC3E}">
        <p14:creationId xmlns:p14="http://schemas.microsoft.com/office/powerpoint/2010/main" val="20208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243A62-AFC5-4131-A6C8-5C8B787851E2}" type="datetimeFigureOut">
              <a:rPr lang="en-AU" smtClean="0"/>
              <a:t>13/09/2014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776ADFA-466E-4D05-AB07-0F906AFEF45C}" type="slidenum">
              <a:rPr lang="en-AU" smtClean="0"/>
              <a:t>‹#›</a:t>
            </a:fld>
            <a:endParaRPr lang="en-AU"/>
          </a:p>
        </p:txBody>
      </p:sp>
    </p:spTree>
    <p:extLst>
      <p:ext uri="{BB962C8B-B14F-4D97-AF65-F5344CB8AC3E}">
        <p14:creationId xmlns:p14="http://schemas.microsoft.com/office/powerpoint/2010/main" val="30697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243A62-AFC5-4131-A6C8-5C8B787851E2}" type="datetimeFigureOut">
              <a:rPr lang="en-AU" smtClean="0"/>
              <a:t>13/09/2014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776ADFA-466E-4D05-AB07-0F906AFEF45C}" type="slidenum">
              <a:rPr lang="en-AU" smtClean="0"/>
              <a:t>‹#›</a:t>
            </a:fld>
            <a:endParaRPr lang="en-AU"/>
          </a:p>
        </p:txBody>
      </p:sp>
    </p:spTree>
    <p:extLst>
      <p:ext uri="{BB962C8B-B14F-4D97-AF65-F5344CB8AC3E}">
        <p14:creationId xmlns:p14="http://schemas.microsoft.com/office/powerpoint/2010/main" val="139179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243A62-AFC5-4131-A6C8-5C8B787851E2}" type="datetimeFigureOut">
              <a:rPr lang="en-AU" smtClean="0"/>
              <a:t>13/09/2014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776ADFA-466E-4D05-AB07-0F906AFEF45C}" type="slidenum">
              <a:rPr lang="en-AU" smtClean="0"/>
              <a:t>‹#›</a:t>
            </a:fld>
            <a:endParaRPr lang="en-AU"/>
          </a:p>
        </p:txBody>
      </p:sp>
    </p:spTree>
    <p:extLst>
      <p:ext uri="{BB962C8B-B14F-4D97-AF65-F5344CB8AC3E}">
        <p14:creationId xmlns:p14="http://schemas.microsoft.com/office/powerpoint/2010/main" val="45391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43A62-AFC5-4131-A6C8-5C8B787851E2}" type="datetimeFigureOut">
              <a:rPr lang="en-AU" smtClean="0"/>
              <a:t>13/09/2014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776ADFA-466E-4D05-AB07-0F906AFEF45C}" type="slidenum">
              <a:rPr lang="en-AU" smtClean="0"/>
              <a:t>‹#›</a:t>
            </a:fld>
            <a:endParaRPr lang="en-AU"/>
          </a:p>
        </p:txBody>
      </p:sp>
    </p:spTree>
    <p:extLst>
      <p:ext uri="{BB962C8B-B14F-4D97-AF65-F5344CB8AC3E}">
        <p14:creationId xmlns:p14="http://schemas.microsoft.com/office/powerpoint/2010/main" val="273727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43A62-AFC5-4131-A6C8-5C8B787851E2}" type="datetimeFigureOut">
              <a:rPr lang="en-AU" smtClean="0"/>
              <a:t>13/09/2014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776ADFA-466E-4D05-AB07-0F906AFEF45C}" type="slidenum">
              <a:rPr lang="en-AU" smtClean="0"/>
              <a:t>‹#›</a:t>
            </a:fld>
            <a:endParaRPr lang="en-AU"/>
          </a:p>
        </p:txBody>
      </p:sp>
    </p:spTree>
    <p:extLst>
      <p:ext uri="{BB962C8B-B14F-4D97-AF65-F5344CB8AC3E}">
        <p14:creationId xmlns:p14="http://schemas.microsoft.com/office/powerpoint/2010/main" val="29641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43A62-AFC5-4131-A6C8-5C8B787851E2}" type="datetimeFigureOut">
              <a:rPr lang="en-AU" smtClean="0"/>
              <a:t>13/09/2014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776ADFA-466E-4D05-AB07-0F906AFEF45C}" type="slidenum">
              <a:rPr lang="en-AU" smtClean="0"/>
              <a:t>‹#›</a:t>
            </a:fld>
            <a:endParaRPr lang="en-AU"/>
          </a:p>
        </p:txBody>
      </p:sp>
    </p:spTree>
    <p:extLst>
      <p:ext uri="{BB962C8B-B14F-4D97-AF65-F5344CB8AC3E}">
        <p14:creationId xmlns:p14="http://schemas.microsoft.com/office/powerpoint/2010/main" val="403788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B243A62-AFC5-4131-A6C8-5C8B787851E2}" type="datetimeFigureOut">
              <a:rPr lang="en-AU" smtClean="0"/>
              <a:t>13/09/2014</a:t>
            </a:fld>
            <a:endParaRPr lang="en-A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A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776ADFA-466E-4D05-AB07-0F906AFEF45C}" type="slidenum">
              <a:rPr lang="en-AU" smtClean="0"/>
              <a:t>‹#›</a:t>
            </a:fld>
            <a:endParaRPr lang="en-AU"/>
          </a:p>
        </p:txBody>
      </p:sp>
    </p:spTree>
    <p:extLst>
      <p:ext uri="{BB962C8B-B14F-4D97-AF65-F5344CB8AC3E}">
        <p14:creationId xmlns:p14="http://schemas.microsoft.com/office/powerpoint/2010/main" val="280137115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942" y="-868682"/>
            <a:ext cx="9933709" cy="2971801"/>
          </a:xfrm>
        </p:spPr>
        <p:txBody>
          <a:bodyPr/>
          <a:lstStyle/>
          <a:p>
            <a:r>
              <a:rPr lang="en-AU" b="1" dirty="0" smtClean="0">
                <a:solidFill>
                  <a:srgbClr val="FFFF00"/>
                </a:solidFill>
              </a:rPr>
              <a:t>Classification project part </a:t>
            </a:r>
            <a:r>
              <a:rPr lang="en-AU" b="1" dirty="0" smtClean="0">
                <a:solidFill>
                  <a:srgbClr val="FFFF00"/>
                </a:solidFill>
              </a:rPr>
              <a:t>b 5 points</a:t>
            </a:r>
            <a:endParaRPr lang="en-AU" b="1" dirty="0">
              <a:solidFill>
                <a:srgbClr val="FFFF00"/>
              </a:solidFill>
            </a:endParaRPr>
          </a:p>
        </p:txBody>
      </p:sp>
      <p:sp>
        <p:nvSpPr>
          <p:cNvPr id="3" name="Subtitle 2"/>
          <p:cNvSpPr>
            <a:spLocks noGrp="1"/>
          </p:cNvSpPr>
          <p:nvPr>
            <p:ph type="subTitle" idx="1"/>
          </p:nvPr>
        </p:nvSpPr>
        <p:spPr>
          <a:xfrm>
            <a:off x="0" y="5843847"/>
            <a:ext cx="4774579" cy="612371"/>
          </a:xfrm>
        </p:spPr>
        <p:txBody>
          <a:bodyPr/>
          <a:lstStyle/>
          <a:p>
            <a:r>
              <a:rPr lang="en-AU" b="1" dirty="0" smtClean="0">
                <a:solidFill>
                  <a:srgbClr val="FFFF00"/>
                </a:solidFill>
              </a:rPr>
              <a:t>By Lachlan Bell 7Lynch</a:t>
            </a:r>
            <a:endParaRPr lang="en-AU" b="1" dirty="0">
              <a:solidFill>
                <a:srgbClr val="FFFF00"/>
              </a:solidFill>
            </a:endParaRPr>
          </a:p>
        </p:txBody>
      </p:sp>
      <p:pic>
        <p:nvPicPr>
          <p:cNvPr id="1028" name="Picture 4" descr="http://cdn.lifeinthefastlane.com/wp-content/uploads/2008/12/spider-red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618" y="2110817"/>
            <a:ext cx="3851159" cy="2362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Picture 2" descr="https://c1.staticflickr.com/7/6030/5910736176_619c75b1bc_z.jpg"/>
          <p:cNvPicPr>
            <a:picLocks noChangeAspect="1" noChangeArrowheads="1"/>
          </p:cNvPicPr>
          <p:nvPr/>
        </p:nvPicPr>
        <p:blipFill rotWithShape="1">
          <a:blip r:embed="rId3">
            <a:extLst>
              <a:ext uri="{28A0092B-C50C-407E-A947-70E740481C1C}">
                <a14:useLocalDpi xmlns:a14="http://schemas.microsoft.com/office/drawing/2010/main" val="0"/>
              </a:ext>
            </a:extLst>
          </a:blip>
          <a:srcRect b="6610"/>
          <a:stretch/>
        </p:blipFill>
        <p:spPr bwMode="auto">
          <a:xfrm>
            <a:off x="323341" y="2305378"/>
            <a:ext cx="3094520" cy="21674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22485" y="4594136"/>
            <a:ext cx="2653330" cy="784830"/>
          </a:xfrm>
          <a:prstGeom prst="rect">
            <a:avLst/>
          </a:prstGeom>
        </p:spPr>
        <p:txBody>
          <a:bodyPr wrap="square">
            <a:spAutoFit/>
          </a:bodyPr>
          <a:lstStyle/>
          <a:p>
            <a:r>
              <a:rPr lang="en-AU" sz="900" dirty="0"/>
              <a:t>Animal Time, (2014). </a:t>
            </a:r>
            <a:r>
              <a:rPr lang="en-AU" sz="900" i="1" dirty="0"/>
              <a:t>Red Back Spider</a:t>
            </a:r>
            <a:r>
              <a:rPr lang="en-AU" sz="900" dirty="0"/>
              <a:t>. [image] Available at: http://animalstime.com/red-back-spider-facts-red-back-spider-diet-habitat/ [Accessed 9 Aug. 2014].</a:t>
            </a:r>
          </a:p>
        </p:txBody>
      </p:sp>
      <p:sp>
        <p:nvSpPr>
          <p:cNvPr id="5" name="Rectangle 4"/>
          <p:cNvSpPr/>
          <p:nvPr/>
        </p:nvSpPr>
        <p:spPr>
          <a:xfrm>
            <a:off x="420414" y="4594136"/>
            <a:ext cx="2743200" cy="784830"/>
          </a:xfrm>
          <a:prstGeom prst="rect">
            <a:avLst/>
          </a:prstGeom>
        </p:spPr>
        <p:txBody>
          <a:bodyPr wrap="square">
            <a:spAutoFit/>
          </a:bodyPr>
          <a:lstStyle/>
          <a:p>
            <a:r>
              <a:rPr lang="en-AU" sz="900" dirty="0"/>
              <a:t>Richard Ling, (2014). </a:t>
            </a:r>
            <a:r>
              <a:rPr lang="en-AU" sz="900" i="1" dirty="0"/>
              <a:t>Mud Crab</a:t>
            </a:r>
            <a:r>
              <a:rPr lang="en-AU" sz="900" dirty="0"/>
              <a:t>. [image] Available at: https://www.flickr.com/photos/rling/5910736176/ [Accessed 7 Sep. 2014].</a:t>
            </a:r>
          </a:p>
          <a:p>
            <a:endParaRPr lang="en-AU" sz="900" dirty="0"/>
          </a:p>
        </p:txBody>
      </p:sp>
    </p:spTree>
    <p:extLst>
      <p:ext uri="{BB962C8B-B14F-4D97-AF65-F5344CB8AC3E}">
        <p14:creationId xmlns:p14="http://schemas.microsoft.com/office/powerpoint/2010/main" val="1494206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358" y="138615"/>
            <a:ext cx="12064409" cy="1507067"/>
          </a:xfrm>
        </p:spPr>
        <p:txBody>
          <a:bodyPr/>
          <a:lstStyle/>
          <a:p>
            <a:r>
              <a:rPr lang="en-AU" b="1" dirty="0" smtClean="0">
                <a:solidFill>
                  <a:srgbClr val="FFFF00"/>
                </a:solidFill>
                <a:latin typeface="Times New Roman" panose="02020603050405020304" pitchFamily="18" charset="0"/>
                <a:cs typeface="Times New Roman" panose="02020603050405020304" pitchFamily="18" charset="0"/>
              </a:rPr>
              <a:t>Differences between the animals in the arthropod phylum </a:t>
            </a:r>
            <a:endParaRPr lang="en-AU"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64223" y="623218"/>
            <a:ext cx="11224254" cy="5074094"/>
          </a:xfrm>
        </p:spPr>
        <p:txBody>
          <a:bodyPr>
            <a:normAutofit/>
          </a:bodyPr>
          <a:lstStyle/>
          <a:p>
            <a:pPr marL="0" indent="0">
              <a:buNone/>
            </a:pPr>
            <a:r>
              <a:rPr lang="en-AU" sz="2200" u="sng" dirty="0" smtClean="0">
                <a:solidFill>
                  <a:schemeClr val="bg1"/>
                </a:solidFill>
              </a:rPr>
              <a:t>These characterics are used to classify the arthropods into different classes:</a:t>
            </a:r>
          </a:p>
          <a:p>
            <a:pPr marL="457200" indent="-457200">
              <a:buAutoNum type="arabicPeriod"/>
            </a:pPr>
            <a:r>
              <a:rPr lang="en-AU" sz="2200" dirty="0" smtClean="0">
                <a:solidFill>
                  <a:schemeClr val="bg1"/>
                </a:solidFill>
              </a:rPr>
              <a:t>Number of antennae</a:t>
            </a:r>
          </a:p>
          <a:p>
            <a:pPr marL="457200" indent="-457200">
              <a:buAutoNum type="arabicPeriod"/>
            </a:pPr>
            <a:r>
              <a:rPr lang="en-AU" sz="2200" dirty="0" smtClean="0">
                <a:solidFill>
                  <a:schemeClr val="bg1"/>
                </a:solidFill>
              </a:rPr>
              <a:t>Number of legs</a:t>
            </a:r>
          </a:p>
          <a:p>
            <a:pPr marL="457200" indent="-457200">
              <a:buAutoNum type="arabicPeriod"/>
            </a:pPr>
            <a:r>
              <a:rPr lang="en-AU" sz="2200" dirty="0" smtClean="0">
                <a:solidFill>
                  <a:schemeClr val="bg1"/>
                </a:solidFill>
              </a:rPr>
              <a:t>Number of body parts</a:t>
            </a:r>
          </a:p>
          <a:p>
            <a:pPr marL="457200" indent="-457200">
              <a:buAutoNum type="arabicPeriod"/>
            </a:pPr>
            <a:endParaRPr lang="en-AU" sz="2200" dirty="0" smtClean="0">
              <a:solidFill>
                <a:schemeClr val="bg1"/>
              </a:solidFill>
            </a:endParaRPr>
          </a:p>
        </p:txBody>
      </p:sp>
      <p:pic>
        <p:nvPicPr>
          <p:cNvPr id="4098" name="Picture 2" descr="http://www.qbmuseum.ca/wp-content/uploads/2012/04/P1040234_1024x768.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771" b="98438" l="7520" r="89844">
                        <a14:foregroundMark x1="27344" y1="9505" x2="27637" y2="9505"/>
                        <a14:foregroundMark x1="27637" y1="9505" x2="27637" y2="9505"/>
                        <a14:foregroundMark x1="15918" y1="17578" x2="15918" y2="17578"/>
                        <a14:foregroundMark x1="11816" y1="21875" x2="11816" y2="21875"/>
                        <a14:foregroundMark x1="7813" y1="44661" x2="7520" y2="45573"/>
                        <a14:foregroundMark x1="8887" y1="78255" x2="8691" y2="78776"/>
                        <a14:foregroundMark x1="12891" y1="81771" x2="12891" y2="81771"/>
                      </a14:backgroundRemoval>
                    </a14:imgEffect>
                  </a14:imgLayer>
                </a14:imgProps>
              </a:ext>
              <a:ext uri="{28A0092B-C50C-407E-A947-70E740481C1C}">
                <a14:useLocalDpi xmlns:a14="http://schemas.microsoft.com/office/drawing/2010/main" val="0"/>
              </a:ext>
            </a:extLst>
          </a:blip>
          <a:srcRect/>
          <a:stretch>
            <a:fillRect/>
          </a:stretch>
        </p:blipFill>
        <p:spPr bwMode="auto">
          <a:xfrm>
            <a:off x="3841457" y="4006391"/>
            <a:ext cx="3465348" cy="25990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15562" y="6033950"/>
            <a:ext cx="6096000" cy="430887"/>
          </a:xfrm>
          <a:prstGeom prst="rect">
            <a:avLst/>
          </a:prstGeom>
        </p:spPr>
        <p:txBody>
          <a:bodyPr>
            <a:spAutoFit/>
          </a:bodyPr>
          <a:lstStyle/>
          <a:p>
            <a:r>
              <a:rPr lang="en-AU" sz="1100" dirty="0"/>
              <a:t>Qualicum Beach </a:t>
            </a:r>
            <a:r>
              <a:rPr lang="en-AU" sz="1100" dirty="0" smtClean="0"/>
              <a:t>Museum, </a:t>
            </a:r>
            <a:r>
              <a:rPr lang="en-AU" sz="1100" dirty="0"/>
              <a:t>(2014). </a:t>
            </a:r>
            <a:r>
              <a:rPr lang="en-AU" sz="1100" i="1" dirty="0"/>
              <a:t>Arthropod fossil</a:t>
            </a:r>
            <a:r>
              <a:rPr lang="en-AU" sz="1100" dirty="0"/>
              <a:t>. [image] Available at: http://www.qbmuseum.ca/paleontology/ [Accessed 2 Sep. 2014].</a:t>
            </a:r>
            <a:endParaRPr lang="en-AU" sz="1100" dirty="0"/>
          </a:p>
        </p:txBody>
      </p:sp>
    </p:spTree>
    <p:extLst>
      <p:ext uri="{BB962C8B-B14F-4D97-AF65-F5344CB8AC3E}">
        <p14:creationId xmlns:p14="http://schemas.microsoft.com/office/powerpoint/2010/main" val="3122034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029" y="-330526"/>
            <a:ext cx="9514585" cy="1507067"/>
          </a:xfrm>
        </p:spPr>
        <p:txBody>
          <a:bodyPr/>
          <a:lstStyle/>
          <a:p>
            <a:r>
              <a:rPr lang="en-AU" b="1" dirty="0" smtClean="0">
                <a:solidFill>
                  <a:srgbClr val="FFFF00"/>
                </a:solidFill>
                <a:latin typeface="Times New Roman" panose="02020603050405020304" pitchFamily="18" charset="0"/>
                <a:cs typeface="Times New Roman" panose="02020603050405020304" pitchFamily="18" charset="0"/>
              </a:rPr>
              <a:t>Differences between arthropods</a:t>
            </a:r>
            <a:endParaRPr lang="en-AU"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38643"/>
            <a:ext cx="12192000" cy="6019357"/>
          </a:xfrm>
        </p:spPr>
        <p:txBody>
          <a:bodyPr/>
          <a:lstStyle/>
          <a:p>
            <a:pPr marL="0" indent="0">
              <a:buNone/>
            </a:pPr>
            <a:r>
              <a:rPr lang="en-AU" dirty="0" smtClean="0">
                <a:solidFill>
                  <a:schemeClr val="bg1"/>
                </a:solidFill>
              </a:rPr>
              <a:t>The phylum is divided into these sub-phyla and classes:</a:t>
            </a:r>
          </a:p>
          <a:p>
            <a:pPr marL="0" indent="0">
              <a:buNone/>
            </a:pPr>
            <a:r>
              <a:rPr lang="en-AU" b="1" dirty="0" smtClean="0">
                <a:solidFill>
                  <a:schemeClr val="bg1"/>
                </a:solidFill>
              </a:rPr>
              <a:t>Chelicerates sub-phyla</a:t>
            </a:r>
            <a:r>
              <a:rPr lang="en-AU" dirty="0" smtClean="0">
                <a:solidFill>
                  <a:schemeClr val="bg1"/>
                </a:solidFill>
              </a:rPr>
              <a:t>-contains the Arachnids and Meristomata </a:t>
            </a:r>
            <a:r>
              <a:rPr lang="en-AU" dirty="0" smtClean="0">
                <a:solidFill>
                  <a:schemeClr val="bg1"/>
                </a:solidFill>
              </a:rPr>
              <a:t>classes. They have:</a:t>
            </a:r>
            <a:endParaRPr lang="en-AU" dirty="0" smtClean="0">
              <a:solidFill>
                <a:schemeClr val="bg1"/>
              </a:solidFill>
            </a:endParaRPr>
          </a:p>
          <a:p>
            <a:pPr>
              <a:buFontTx/>
              <a:buChar char="-"/>
            </a:pPr>
            <a:r>
              <a:rPr lang="en-AU" dirty="0" smtClean="0">
                <a:solidFill>
                  <a:schemeClr val="bg1"/>
                </a:solidFill>
              </a:rPr>
              <a:t>No antennae</a:t>
            </a:r>
          </a:p>
          <a:p>
            <a:pPr>
              <a:buFontTx/>
              <a:buChar char="-"/>
            </a:pPr>
            <a:r>
              <a:rPr lang="en-AU" dirty="0" smtClean="0">
                <a:solidFill>
                  <a:schemeClr val="bg1"/>
                </a:solidFill>
              </a:rPr>
              <a:t>4 pairs of legs (Arachnids) or 5 pairs of legs (Meristomata)</a:t>
            </a:r>
            <a:r>
              <a:rPr lang="en-AU" dirty="0">
                <a:solidFill>
                  <a:schemeClr val="bg1"/>
                </a:solidFill>
              </a:rPr>
              <a:t> </a:t>
            </a:r>
          </a:p>
          <a:p>
            <a:pPr>
              <a:buFontTx/>
              <a:buChar char="-"/>
            </a:pPr>
            <a:r>
              <a:rPr lang="en-AU" dirty="0" smtClean="0">
                <a:solidFill>
                  <a:schemeClr val="bg1"/>
                </a:solidFill>
              </a:rPr>
              <a:t>2 body parts </a:t>
            </a:r>
          </a:p>
          <a:p>
            <a:pPr marL="0" indent="0">
              <a:buNone/>
            </a:pPr>
            <a:r>
              <a:rPr lang="en-AU" dirty="0" smtClean="0">
                <a:solidFill>
                  <a:schemeClr val="bg1"/>
                </a:solidFill>
              </a:rPr>
              <a:t> </a:t>
            </a:r>
            <a:r>
              <a:rPr lang="en-AU" b="1" dirty="0" smtClean="0">
                <a:solidFill>
                  <a:schemeClr val="bg1"/>
                </a:solidFill>
              </a:rPr>
              <a:t>Crustaceans sub-phyla</a:t>
            </a:r>
            <a:r>
              <a:rPr lang="en-AU" dirty="0" smtClean="0">
                <a:solidFill>
                  <a:schemeClr val="bg1"/>
                </a:solidFill>
              </a:rPr>
              <a:t>-contains the Remipedia, Cephalocarido, Branchiopoda, Maxillopoda and Malacostraca </a:t>
            </a:r>
            <a:r>
              <a:rPr lang="en-AU" dirty="0" smtClean="0">
                <a:solidFill>
                  <a:schemeClr val="bg1"/>
                </a:solidFill>
              </a:rPr>
              <a:t>classes. They have:</a:t>
            </a:r>
            <a:endParaRPr lang="en-AU" dirty="0" smtClean="0">
              <a:solidFill>
                <a:schemeClr val="bg1"/>
              </a:solidFill>
            </a:endParaRPr>
          </a:p>
          <a:p>
            <a:pPr>
              <a:buFontTx/>
              <a:buChar char="-"/>
            </a:pPr>
            <a:r>
              <a:rPr lang="en-AU" dirty="0" smtClean="0">
                <a:solidFill>
                  <a:schemeClr val="bg1"/>
                </a:solidFill>
              </a:rPr>
              <a:t>2 pairs of antennas</a:t>
            </a:r>
          </a:p>
          <a:p>
            <a:pPr>
              <a:buFontTx/>
              <a:buChar char="-"/>
            </a:pPr>
            <a:r>
              <a:rPr lang="en-AU" dirty="0" smtClean="0">
                <a:solidFill>
                  <a:schemeClr val="bg1"/>
                </a:solidFill>
              </a:rPr>
              <a:t>8 or more legs </a:t>
            </a:r>
          </a:p>
          <a:p>
            <a:pPr>
              <a:buFontTx/>
              <a:buChar char="-"/>
            </a:pPr>
            <a:r>
              <a:rPr lang="en-AU" dirty="0" smtClean="0">
                <a:solidFill>
                  <a:schemeClr val="bg1"/>
                </a:solidFill>
              </a:rPr>
              <a:t>2 or 3 body parts</a:t>
            </a:r>
          </a:p>
          <a:p>
            <a:pPr marL="0" indent="0">
              <a:buNone/>
            </a:pPr>
            <a:r>
              <a:rPr lang="en-AU" b="1" dirty="0" smtClean="0">
                <a:solidFill>
                  <a:schemeClr val="bg1"/>
                </a:solidFill>
              </a:rPr>
              <a:t>Uniramians sub-phyla</a:t>
            </a:r>
            <a:r>
              <a:rPr lang="en-AU" dirty="0" smtClean="0">
                <a:solidFill>
                  <a:schemeClr val="bg1"/>
                </a:solidFill>
              </a:rPr>
              <a:t>-contains the insect and Myriapods </a:t>
            </a:r>
            <a:r>
              <a:rPr lang="en-AU" dirty="0" smtClean="0">
                <a:solidFill>
                  <a:schemeClr val="bg1"/>
                </a:solidFill>
              </a:rPr>
              <a:t>classes. They have:</a:t>
            </a:r>
            <a:endParaRPr lang="en-AU" dirty="0" smtClean="0">
              <a:solidFill>
                <a:schemeClr val="bg1"/>
              </a:solidFill>
            </a:endParaRPr>
          </a:p>
          <a:p>
            <a:pPr>
              <a:buFontTx/>
              <a:buChar char="-"/>
            </a:pPr>
            <a:r>
              <a:rPr lang="en-AU" dirty="0" smtClean="0">
                <a:solidFill>
                  <a:schemeClr val="bg1"/>
                </a:solidFill>
              </a:rPr>
              <a:t>1 pair of </a:t>
            </a:r>
            <a:r>
              <a:rPr lang="en-AU" dirty="0" smtClean="0">
                <a:solidFill>
                  <a:schemeClr val="bg1"/>
                </a:solidFill>
              </a:rPr>
              <a:t>antenna</a:t>
            </a:r>
            <a:endParaRPr lang="en-AU" dirty="0">
              <a:solidFill>
                <a:schemeClr val="bg1"/>
              </a:solidFill>
            </a:endParaRPr>
          </a:p>
          <a:p>
            <a:pPr>
              <a:buFontTx/>
              <a:buChar char="-"/>
            </a:pPr>
            <a:r>
              <a:rPr lang="en-AU" dirty="0" smtClean="0">
                <a:solidFill>
                  <a:schemeClr val="bg1"/>
                </a:solidFill>
              </a:rPr>
              <a:t>6 legs (Insects) or 18 or more legs (Myriapods)</a:t>
            </a:r>
          </a:p>
          <a:p>
            <a:pPr>
              <a:buFontTx/>
              <a:buChar char="-"/>
            </a:pPr>
            <a:r>
              <a:rPr lang="en-AU" dirty="0" smtClean="0">
                <a:solidFill>
                  <a:schemeClr val="bg1"/>
                </a:solidFill>
              </a:rPr>
              <a:t>3 body parts (Insects) or 2 body parts including head and </a:t>
            </a:r>
            <a:r>
              <a:rPr lang="en-AU" dirty="0">
                <a:solidFill>
                  <a:schemeClr val="bg1"/>
                </a:solidFill>
              </a:rPr>
              <a:t>segmented trunk (</a:t>
            </a:r>
            <a:r>
              <a:rPr lang="en-AU" dirty="0" smtClean="0">
                <a:solidFill>
                  <a:schemeClr val="bg1"/>
                </a:solidFill>
              </a:rPr>
              <a:t>Myriapods)</a:t>
            </a:r>
          </a:p>
        </p:txBody>
      </p:sp>
    </p:spTree>
    <p:extLst>
      <p:ext uri="{BB962C8B-B14F-4D97-AF65-F5344CB8AC3E}">
        <p14:creationId xmlns:p14="http://schemas.microsoft.com/office/powerpoint/2010/main" val="2518173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90" y="-428498"/>
            <a:ext cx="11352617" cy="1507067"/>
          </a:xfrm>
        </p:spPr>
        <p:txBody>
          <a:bodyPr/>
          <a:lstStyle/>
          <a:p>
            <a:r>
              <a:rPr lang="en-AU" b="1" dirty="0" smtClean="0">
                <a:solidFill>
                  <a:srgbClr val="FFFF00"/>
                </a:solidFill>
                <a:latin typeface="Times New Roman" panose="02020603050405020304" pitchFamily="18" charset="0"/>
                <a:cs typeface="Times New Roman" panose="02020603050405020304" pitchFamily="18" charset="0"/>
              </a:rPr>
              <a:t>Differences between arthropods chosen</a:t>
            </a:r>
            <a:endParaRPr lang="en-AU" b="1" dirty="0">
              <a:solidFill>
                <a:srgbClr val="FFFF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937829" y="717871"/>
            <a:ext cx="2103120" cy="461665"/>
          </a:xfrm>
          <a:prstGeom prst="rect">
            <a:avLst/>
          </a:prstGeom>
          <a:noFill/>
        </p:spPr>
        <p:txBody>
          <a:bodyPr wrap="square" rtlCol="0">
            <a:spAutoFit/>
          </a:bodyPr>
          <a:lstStyle/>
          <a:p>
            <a:r>
              <a:rPr lang="en-AU" sz="2400" b="1" dirty="0" smtClean="0">
                <a:solidFill>
                  <a:schemeClr val="bg1"/>
                </a:solidFill>
                <a:latin typeface="Times New Roman" panose="02020603050405020304" pitchFamily="18" charset="0"/>
                <a:cs typeface="Times New Roman" panose="02020603050405020304" pitchFamily="18" charset="0"/>
              </a:rPr>
              <a:t>Arthropoda</a:t>
            </a:r>
            <a:endParaRPr lang="en-AU" sz="2400" b="1" dirty="0">
              <a:solidFill>
                <a:schemeClr val="bg1"/>
              </a:solidFill>
              <a:latin typeface="Times New Roman" panose="02020603050405020304" pitchFamily="18" charset="0"/>
              <a:cs typeface="Times New Roman" panose="02020603050405020304" pitchFamily="18" charset="0"/>
            </a:endParaRPr>
          </a:p>
        </p:txBody>
      </p:sp>
      <p:sp>
        <p:nvSpPr>
          <p:cNvPr id="21" name="Down Arrow 20"/>
          <p:cNvSpPr/>
          <p:nvPr/>
        </p:nvSpPr>
        <p:spPr>
          <a:xfrm rot="3245183">
            <a:off x="3122306" y="778519"/>
            <a:ext cx="340822" cy="1490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p:cNvSpPr txBox="1"/>
          <p:nvPr/>
        </p:nvSpPr>
        <p:spPr>
          <a:xfrm>
            <a:off x="1402904" y="2002739"/>
            <a:ext cx="2635134" cy="646331"/>
          </a:xfrm>
          <a:prstGeom prst="rect">
            <a:avLst/>
          </a:prstGeom>
          <a:noFill/>
        </p:spPr>
        <p:txBody>
          <a:bodyPr wrap="square" rtlCol="0">
            <a:spAutoFit/>
          </a:bodyPr>
          <a:lstStyle/>
          <a:p>
            <a:r>
              <a:rPr lang="en-AU" dirty="0" smtClean="0">
                <a:solidFill>
                  <a:srgbClr val="7030A0"/>
                </a:solidFill>
              </a:rPr>
              <a:t>2 pairs of </a:t>
            </a:r>
            <a:r>
              <a:rPr lang="en-AU" dirty="0" smtClean="0">
                <a:solidFill>
                  <a:srgbClr val="7030A0"/>
                </a:solidFill>
              </a:rPr>
              <a:t>antennae </a:t>
            </a:r>
            <a:r>
              <a:rPr lang="en-AU" dirty="0" smtClean="0">
                <a:solidFill>
                  <a:srgbClr val="7030A0"/>
                </a:solidFill>
              </a:rPr>
              <a:t>(crustacean)</a:t>
            </a:r>
            <a:endParaRPr lang="en-AU" dirty="0">
              <a:solidFill>
                <a:srgbClr val="7030A0"/>
              </a:solidFill>
            </a:endParaRPr>
          </a:p>
        </p:txBody>
      </p:sp>
      <p:sp>
        <p:nvSpPr>
          <p:cNvPr id="23" name="TextBox 22"/>
          <p:cNvSpPr txBox="1"/>
          <p:nvPr/>
        </p:nvSpPr>
        <p:spPr>
          <a:xfrm>
            <a:off x="1545177" y="3885304"/>
            <a:ext cx="2078183" cy="923330"/>
          </a:xfrm>
          <a:prstGeom prst="rect">
            <a:avLst/>
          </a:prstGeom>
          <a:noFill/>
        </p:spPr>
        <p:txBody>
          <a:bodyPr wrap="square" rtlCol="0">
            <a:spAutoFit/>
          </a:bodyPr>
          <a:lstStyle/>
          <a:p>
            <a:r>
              <a:rPr lang="en-AU" dirty="0" smtClean="0">
                <a:solidFill>
                  <a:srgbClr val="FFFF00"/>
                </a:solidFill>
              </a:rPr>
              <a:t>2 body parts Malacostraca (Mud Crab)</a:t>
            </a:r>
            <a:endParaRPr lang="en-AU" dirty="0">
              <a:solidFill>
                <a:srgbClr val="FFFF00"/>
              </a:solidFill>
            </a:endParaRPr>
          </a:p>
        </p:txBody>
      </p:sp>
      <p:sp>
        <p:nvSpPr>
          <p:cNvPr id="24" name="Down Arrow 23"/>
          <p:cNvSpPr/>
          <p:nvPr/>
        </p:nvSpPr>
        <p:spPr>
          <a:xfrm>
            <a:off x="2136464" y="2649070"/>
            <a:ext cx="340822" cy="12362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Down Arrow 25"/>
          <p:cNvSpPr/>
          <p:nvPr/>
        </p:nvSpPr>
        <p:spPr>
          <a:xfrm rot="17536734">
            <a:off x="6148048" y="624975"/>
            <a:ext cx="340822" cy="1490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p:cNvSpPr txBox="1"/>
          <p:nvPr/>
        </p:nvSpPr>
        <p:spPr>
          <a:xfrm>
            <a:off x="6985757" y="1278146"/>
            <a:ext cx="1856400" cy="923330"/>
          </a:xfrm>
          <a:prstGeom prst="rect">
            <a:avLst/>
          </a:prstGeom>
          <a:noFill/>
        </p:spPr>
        <p:txBody>
          <a:bodyPr wrap="square" rtlCol="0">
            <a:spAutoFit/>
          </a:bodyPr>
          <a:lstStyle/>
          <a:p>
            <a:r>
              <a:rPr lang="en-AU" dirty="0" smtClean="0">
                <a:solidFill>
                  <a:srgbClr val="7030A0"/>
                </a:solidFill>
              </a:rPr>
              <a:t>1 pair of </a:t>
            </a:r>
            <a:r>
              <a:rPr lang="en-AU" dirty="0" smtClean="0">
                <a:solidFill>
                  <a:srgbClr val="7030A0"/>
                </a:solidFill>
              </a:rPr>
              <a:t>antennae or </a:t>
            </a:r>
            <a:r>
              <a:rPr lang="en-AU" dirty="0" smtClean="0">
                <a:solidFill>
                  <a:srgbClr val="7030A0"/>
                </a:solidFill>
              </a:rPr>
              <a:t>none</a:t>
            </a:r>
            <a:endParaRPr lang="en-AU" dirty="0">
              <a:solidFill>
                <a:srgbClr val="7030A0"/>
              </a:solidFill>
            </a:endParaRPr>
          </a:p>
        </p:txBody>
      </p:sp>
      <p:sp>
        <p:nvSpPr>
          <p:cNvPr id="28" name="Down Arrow 27"/>
          <p:cNvSpPr/>
          <p:nvPr/>
        </p:nvSpPr>
        <p:spPr>
          <a:xfrm rot="18248539">
            <a:off x="8403633" y="1678310"/>
            <a:ext cx="340822" cy="13226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Down Arrow 28"/>
          <p:cNvSpPr/>
          <p:nvPr/>
        </p:nvSpPr>
        <p:spPr>
          <a:xfrm rot="2603516">
            <a:off x="6471635" y="1976194"/>
            <a:ext cx="340822" cy="13226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p:cNvSpPr txBox="1"/>
          <p:nvPr/>
        </p:nvSpPr>
        <p:spPr>
          <a:xfrm>
            <a:off x="5433479" y="3133434"/>
            <a:ext cx="1858013" cy="646331"/>
          </a:xfrm>
          <a:prstGeom prst="rect">
            <a:avLst/>
          </a:prstGeom>
          <a:noFill/>
        </p:spPr>
        <p:txBody>
          <a:bodyPr wrap="square" rtlCol="0">
            <a:spAutoFit/>
          </a:bodyPr>
          <a:lstStyle/>
          <a:p>
            <a:r>
              <a:rPr lang="en-AU" dirty="0" smtClean="0">
                <a:solidFill>
                  <a:srgbClr val="FFFF00"/>
                </a:solidFill>
              </a:rPr>
              <a:t>1 pair of </a:t>
            </a:r>
            <a:r>
              <a:rPr lang="en-AU" dirty="0" smtClean="0">
                <a:solidFill>
                  <a:srgbClr val="FFFF00"/>
                </a:solidFill>
              </a:rPr>
              <a:t>antennae</a:t>
            </a:r>
            <a:endParaRPr lang="en-AU" dirty="0">
              <a:solidFill>
                <a:srgbClr val="FFFF00"/>
              </a:solidFill>
            </a:endParaRPr>
          </a:p>
        </p:txBody>
      </p:sp>
      <p:sp>
        <p:nvSpPr>
          <p:cNvPr id="31" name="TextBox 30"/>
          <p:cNvSpPr txBox="1"/>
          <p:nvPr/>
        </p:nvSpPr>
        <p:spPr>
          <a:xfrm>
            <a:off x="9129266" y="2306181"/>
            <a:ext cx="2907565" cy="923330"/>
          </a:xfrm>
          <a:prstGeom prst="rect">
            <a:avLst/>
          </a:prstGeom>
          <a:noFill/>
        </p:spPr>
        <p:txBody>
          <a:bodyPr wrap="square" rtlCol="0">
            <a:spAutoFit/>
          </a:bodyPr>
          <a:lstStyle/>
          <a:p>
            <a:r>
              <a:rPr lang="en-AU" dirty="0" smtClean="0">
                <a:solidFill>
                  <a:srgbClr val="FFFF00"/>
                </a:solidFill>
              </a:rPr>
              <a:t>No antennae Arachnids</a:t>
            </a:r>
          </a:p>
          <a:p>
            <a:r>
              <a:rPr lang="en-AU" dirty="0" smtClean="0">
                <a:solidFill>
                  <a:srgbClr val="FFFF00"/>
                </a:solidFill>
              </a:rPr>
              <a:t>(Sydney Funnel Web spider)</a:t>
            </a:r>
            <a:endParaRPr lang="en-AU" dirty="0">
              <a:solidFill>
                <a:srgbClr val="FFFF00"/>
              </a:solidFill>
            </a:endParaRPr>
          </a:p>
        </p:txBody>
      </p:sp>
      <p:sp>
        <p:nvSpPr>
          <p:cNvPr id="34" name="Down Arrow 33"/>
          <p:cNvSpPr/>
          <p:nvPr/>
        </p:nvSpPr>
        <p:spPr>
          <a:xfrm rot="2603516">
            <a:off x="5030311" y="3568271"/>
            <a:ext cx="340822" cy="932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TextBox 34"/>
          <p:cNvSpPr txBox="1"/>
          <p:nvPr/>
        </p:nvSpPr>
        <p:spPr>
          <a:xfrm>
            <a:off x="4079587" y="4374401"/>
            <a:ext cx="2562459" cy="923330"/>
          </a:xfrm>
          <a:prstGeom prst="rect">
            <a:avLst/>
          </a:prstGeom>
          <a:noFill/>
        </p:spPr>
        <p:txBody>
          <a:bodyPr wrap="square" rtlCol="0">
            <a:spAutoFit/>
          </a:bodyPr>
          <a:lstStyle/>
          <a:p>
            <a:r>
              <a:rPr lang="en-AU" dirty="0" smtClean="0">
                <a:solidFill>
                  <a:srgbClr val="FF0000"/>
                </a:solidFill>
              </a:rPr>
              <a:t>3 body parts Insects(Bull ant, Blue Bee) </a:t>
            </a:r>
            <a:endParaRPr lang="en-AU" dirty="0">
              <a:solidFill>
                <a:srgbClr val="FF0000"/>
              </a:solidFill>
            </a:endParaRPr>
          </a:p>
        </p:txBody>
      </p:sp>
      <p:sp>
        <p:nvSpPr>
          <p:cNvPr id="36" name="Down Arrow 35"/>
          <p:cNvSpPr/>
          <p:nvPr/>
        </p:nvSpPr>
        <p:spPr>
          <a:xfrm rot="18438373">
            <a:off x="6815346" y="3510332"/>
            <a:ext cx="340822" cy="932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p:cNvSpPr txBox="1"/>
          <p:nvPr/>
        </p:nvSpPr>
        <p:spPr>
          <a:xfrm>
            <a:off x="7292814" y="4153050"/>
            <a:ext cx="2562459" cy="369332"/>
          </a:xfrm>
          <a:prstGeom prst="rect">
            <a:avLst/>
          </a:prstGeom>
          <a:noFill/>
        </p:spPr>
        <p:txBody>
          <a:bodyPr wrap="square" rtlCol="0">
            <a:spAutoFit/>
          </a:bodyPr>
          <a:lstStyle/>
          <a:p>
            <a:r>
              <a:rPr lang="en-AU" dirty="0" smtClean="0">
                <a:solidFill>
                  <a:srgbClr val="FF0000"/>
                </a:solidFill>
              </a:rPr>
              <a:t>2 body parts </a:t>
            </a:r>
            <a:endParaRPr lang="en-AU" dirty="0">
              <a:solidFill>
                <a:srgbClr val="FF0000"/>
              </a:solidFill>
            </a:endParaRPr>
          </a:p>
        </p:txBody>
      </p:sp>
      <p:sp>
        <p:nvSpPr>
          <p:cNvPr id="40" name="Down Arrow 39"/>
          <p:cNvSpPr/>
          <p:nvPr/>
        </p:nvSpPr>
        <p:spPr>
          <a:xfrm rot="18438373">
            <a:off x="8813062" y="4380760"/>
            <a:ext cx="340822" cy="932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Down Arrow 40"/>
          <p:cNvSpPr/>
          <p:nvPr/>
        </p:nvSpPr>
        <p:spPr>
          <a:xfrm rot="2038423">
            <a:off x="7092804" y="4452284"/>
            <a:ext cx="340822" cy="932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TextBox 41"/>
          <p:cNvSpPr txBox="1"/>
          <p:nvPr/>
        </p:nvSpPr>
        <p:spPr>
          <a:xfrm>
            <a:off x="6279698" y="5285684"/>
            <a:ext cx="2562459" cy="923330"/>
          </a:xfrm>
          <a:prstGeom prst="rect">
            <a:avLst/>
          </a:prstGeom>
          <a:noFill/>
        </p:spPr>
        <p:txBody>
          <a:bodyPr wrap="square" rtlCol="0">
            <a:spAutoFit/>
          </a:bodyPr>
          <a:lstStyle/>
          <a:p>
            <a:r>
              <a:rPr lang="en-AU" dirty="0" smtClean="0">
                <a:solidFill>
                  <a:schemeClr val="accent3">
                    <a:lumMod val="60000"/>
                    <a:lumOff val="40000"/>
                  </a:schemeClr>
                </a:solidFill>
              </a:rPr>
              <a:t>1 pair of legs per trunk segment (Centipede)</a:t>
            </a:r>
            <a:endParaRPr lang="en-AU" dirty="0">
              <a:solidFill>
                <a:schemeClr val="accent3">
                  <a:lumMod val="60000"/>
                  <a:lumOff val="40000"/>
                </a:schemeClr>
              </a:solidFill>
            </a:endParaRPr>
          </a:p>
        </p:txBody>
      </p:sp>
      <p:sp>
        <p:nvSpPr>
          <p:cNvPr id="43" name="TextBox 42"/>
          <p:cNvSpPr txBox="1"/>
          <p:nvPr/>
        </p:nvSpPr>
        <p:spPr>
          <a:xfrm>
            <a:off x="9135365" y="5160428"/>
            <a:ext cx="2562459" cy="923330"/>
          </a:xfrm>
          <a:prstGeom prst="rect">
            <a:avLst/>
          </a:prstGeom>
          <a:noFill/>
        </p:spPr>
        <p:txBody>
          <a:bodyPr wrap="square" rtlCol="0">
            <a:spAutoFit/>
          </a:bodyPr>
          <a:lstStyle/>
          <a:p>
            <a:r>
              <a:rPr lang="en-AU" dirty="0" smtClean="0">
                <a:solidFill>
                  <a:schemeClr val="accent3">
                    <a:lumMod val="60000"/>
                    <a:lumOff val="40000"/>
                  </a:schemeClr>
                </a:solidFill>
              </a:rPr>
              <a:t>2 pairs of legs per trunk segment (Millipede)</a:t>
            </a:r>
            <a:endParaRPr lang="en-AU" dirty="0">
              <a:solidFill>
                <a:schemeClr val="accent3">
                  <a:lumMod val="60000"/>
                  <a:lumOff val="40000"/>
                </a:schemeClr>
              </a:solidFill>
            </a:endParaRPr>
          </a:p>
        </p:txBody>
      </p:sp>
    </p:spTree>
    <p:extLst>
      <p:ext uri="{BB962C8B-B14F-4D97-AF65-F5344CB8AC3E}">
        <p14:creationId xmlns:p14="http://schemas.microsoft.com/office/powerpoint/2010/main" val="3602736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474" y="-466744"/>
            <a:ext cx="8534400" cy="1507067"/>
          </a:xfrm>
        </p:spPr>
        <p:txBody>
          <a:bodyPr/>
          <a:lstStyle/>
          <a:p>
            <a:r>
              <a:rPr lang="en-AU" b="1" dirty="0" smtClean="0">
                <a:solidFill>
                  <a:srgbClr val="FFFF00"/>
                </a:solidFill>
                <a:latin typeface="Times New Roman" panose="02020603050405020304" pitchFamily="18" charset="0"/>
                <a:cs typeface="Times New Roman" panose="02020603050405020304" pitchFamily="18" charset="0"/>
              </a:rPr>
              <a:t>Arthropods disappearing?</a:t>
            </a:r>
            <a:endParaRPr lang="en-AU"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2755" y="931026"/>
            <a:ext cx="11621193" cy="5710844"/>
          </a:xfrm>
        </p:spPr>
        <p:txBody>
          <a:bodyPr/>
          <a:lstStyle/>
          <a:p>
            <a:pPr marL="0" indent="0">
              <a:buNone/>
            </a:pPr>
            <a:r>
              <a:rPr lang="en-AU" dirty="0" smtClean="0">
                <a:solidFill>
                  <a:schemeClr val="bg1"/>
                </a:solidFill>
              </a:rPr>
              <a:t>The phylum Arthropoda is greater than most other </a:t>
            </a:r>
            <a:r>
              <a:rPr lang="en-AU" dirty="0" smtClean="0">
                <a:solidFill>
                  <a:schemeClr val="bg1"/>
                </a:solidFill>
              </a:rPr>
              <a:t>phyla. </a:t>
            </a:r>
            <a:r>
              <a:rPr lang="en-AU" dirty="0" smtClean="0">
                <a:solidFill>
                  <a:schemeClr val="bg1"/>
                </a:solidFill>
              </a:rPr>
              <a:t>They’re more than 90% of the animal kingdom. They live in nearly every habitat. Therefore, because of these reasons they’re very important </a:t>
            </a:r>
            <a:r>
              <a:rPr lang="en-AU" dirty="0" smtClean="0">
                <a:solidFill>
                  <a:schemeClr val="bg1"/>
                </a:solidFill>
              </a:rPr>
              <a:t>to all </a:t>
            </a:r>
            <a:r>
              <a:rPr lang="en-AU" dirty="0" smtClean="0">
                <a:solidFill>
                  <a:schemeClr val="bg1"/>
                </a:solidFill>
              </a:rPr>
              <a:t>the organisms and environments of the whole planet.</a:t>
            </a:r>
          </a:p>
          <a:p>
            <a:pPr>
              <a:buFontTx/>
              <a:buChar char="-"/>
            </a:pPr>
            <a:r>
              <a:rPr lang="en-AU" dirty="0" smtClean="0">
                <a:solidFill>
                  <a:schemeClr val="bg1"/>
                </a:solidFill>
              </a:rPr>
              <a:t>Without the arthropods, life on this planet would eventually </a:t>
            </a:r>
            <a:r>
              <a:rPr lang="en-AU" dirty="0" smtClean="0">
                <a:solidFill>
                  <a:schemeClr val="bg1"/>
                </a:solidFill>
              </a:rPr>
              <a:t>disappear.</a:t>
            </a:r>
            <a:endParaRPr lang="en-AU" dirty="0" smtClean="0">
              <a:solidFill>
                <a:schemeClr val="bg1"/>
              </a:solidFill>
            </a:endParaRPr>
          </a:p>
          <a:p>
            <a:pPr>
              <a:buFontTx/>
              <a:buChar char="-"/>
            </a:pPr>
            <a:r>
              <a:rPr lang="en-AU" dirty="0" smtClean="0">
                <a:solidFill>
                  <a:schemeClr val="bg1"/>
                </a:solidFill>
              </a:rPr>
              <a:t>There would be disruption to habitats </a:t>
            </a:r>
            <a:r>
              <a:rPr lang="en-AU" dirty="0" smtClean="0">
                <a:solidFill>
                  <a:schemeClr val="bg1"/>
                </a:solidFill>
              </a:rPr>
              <a:t>.</a:t>
            </a:r>
            <a:endParaRPr lang="en-AU" dirty="0" smtClean="0">
              <a:solidFill>
                <a:schemeClr val="bg1"/>
              </a:solidFill>
            </a:endParaRPr>
          </a:p>
          <a:p>
            <a:pPr>
              <a:buFontTx/>
              <a:buChar char="-"/>
            </a:pPr>
            <a:r>
              <a:rPr lang="en-AU" dirty="0" smtClean="0">
                <a:solidFill>
                  <a:schemeClr val="bg1"/>
                </a:solidFill>
              </a:rPr>
              <a:t>There would be changes to the usual food chain. Arthropods </a:t>
            </a:r>
            <a:r>
              <a:rPr lang="en-AU" dirty="0" smtClean="0">
                <a:solidFill>
                  <a:schemeClr val="bg1"/>
                </a:solidFill>
              </a:rPr>
              <a:t>are </a:t>
            </a:r>
            <a:r>
              <a:rPr lang="en-AU" dirty="0" smtClean="0">
                <a:solidFill>
                  <a:schemeClr val="bg1"/>
                </a:solidFill>
              </a:rPr>
              <a:t>often </a:t>
            </a:r>
            <a:r>
              <a:rPr lang="en-AU" dirty="0" smtClean="0">
                <a:solidFill>
                  <a:schemeClr val="bg1"/>
                </a:solidFill>
              </a:rPr>
              <a:t>1</a:t>
            </a:r>
            <a:r>
              <a:rPr lang="en-AU" baseline="30000" dirty="0" smtClean="0">
                <a:solidFill>
                  <a:schemeClr val="bg1"/>
                </a:solidFill>
              </a:rPr>
              <a:t>st</a:t>
            </a:r>
            <a:r>
              <a:rPr lang="en-AU" dirty="0" smtClean="0">
                <a:solidFill>
                  <a:schemeClr val="bg1"/>
                </a:solidFill>
              </a:rPr>
              <a:t> order or 2</a:t>
            </a:r>
            <a:r>
              <a:rPr lang="en-AU" baseline="30000" dirty="0" smtClean="0">
                <a:solidFill>
                  <a:schemeClr val="bg1"/>
                </a:solidFill>
              </a:rPr>
              <a:t>nd</a:t>
            </a:r>
            <a:r>
              <a:rPr lang="en-AU" dirty="0" smtClean="0">
                <a:solidFill>
                  <a:schemeClr val="bg1"/>
                </a:solidFill>
              </a:rPr>
              <a:t> order consumers. Arthropods supply food for amphibians, fish, birds, mammals, reptiles. These changes would cause a decrease or disappearance of other organisms.</a:t>
            </a:r>
          </a:p>
          <a:p>
            <a:pPr>
              <a:buFontTx/>
              <a:buChar char="-"/>
            </a:pPr>
            <a:r>
              <a:rPr lang="en-AU" dirty="0" smtClean="0">
                <a:solidFill>
                  <a:schemeClr val="bg1"/>
                </a:solidFill>
              </a:rPr>
              <a:t>Insects are also the pollinators of flowering plants </a:t>
            </a:r>
          </a:p>
          <a:p>
            <a:pPr>
              <a:buFontTx/>
              <a:buChar char="-"/>
            </a:pPr>
            <a:endParaRPr lang="en-AU" dirty="0">
              <a:solidFill>
                <a:schemeClr val="bg1"/>
              </a:solidFill>
            </a:endParaRPr>
          </a:p>
        </p:txBody>
      </p:sp>
    </p:spTree>
    <p:extLst>
      <p:ext uri="{BB962C8B-B14F-4D97-AF65-F5344CB8AC3E}">
        <p14:creationId xmlns:p14="http://schemas.microsoft.com/office/powerpoint/2010/main" val="4128663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470" y="-475367"/>
            <a:ext cx="8534400" cy="1507067"/>
          </a:xfrm>
        </p:spPr>
        <p:txBody>
          <a:bodyPr/>
          <a:lstStyle/>
          <a:p>
            <a:r>
              <a:rPr lang="en-AU" b="1" dirty="0"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References</a:t>
            </a:r>
            <a:endParaRPr lang="en-AU"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angle 2"/>
          <p:cNvSpPr/>
          <p:nvPr/>
        </p:nvSpPr>
        <p:spPr>
          <a:xfrm>
            <a:off x="631767" y="386233"/>
            <a:ext cx="11718175" cy="6186309"/>
          </a:xfrm>
          <a:prstGeom prst="rect">
            <a:avLst/>
          </a:prstGeom>
        </p:spPr>
        <p:txBody>
          <a:bodyPr wrap="square">
            <a:spAutoFit/>
          </a:bodyPr>
          <a:lstStyle/>
          <a:p>
            <a:r>
              <a:rPr lang="en-AU" dirty="0" smtClean="0">
                <a:solidFill>
                  <a:srgbClr val="000000"/>
                </a:solidFill>
                <a:latin typeface="Times New Roman" panose="02020603050405020304" pitchFamily="18" charset="0"/>
              </a:rPr>
              <a:t>Business.qld.gov.au</a:t>
            </a:r>
            <a:r>
              <a:rPr lang="en-AU" dirty="0">
                <a:solidFill>
                  <a:srgbClr val="000000"/>
                </a:solidFill>
                <a:latin typeface="Times New Roman" panose="02020603050405020304" pitchFamily="18" charset="0"/>
              </a:rPr>
              <a:t>, (2014). </a:t>
            </a:r>
            <a:r>
              <a:rPr lang="en-AU" i="1" dirty="0">
                <a:solidFill>
                  <a:srgbClr val="000000"/>
                </a:solidFill>
                <a:latin typeface="Times New Roman" panose="02020603050405020304" pitchFamily="18" charset="0"/>
              </a:rPr>
              <a:t>Mud crab aquaculture | Queensland Government</a:t>
            </a:r>
            <a:r>
              <a:rPr lang="en-AU" dirty="0">
                <a:solidFill>
                  <a:srgbClr val="000000"/>
                </a:solidFill>
                <a:latin typeface="Times New Roman" panose="02020603050405020304" pitchFamily="18" charset="0"/>
              </a:rPr>
              <a:t>. [online] Available at: http://www.business.qld.gov.au/industry/fisheries/aquaculture/aquaculture-species/mud-crab-aquaculture [Accessed 12 Aug. 2014</a:t>
            </a:r>
            <a:r>
              <a:rPr lang="en-AU" dirty="0" smtClean="0">
                <a:solidFill>
                  <a:srgbClr val="000000"/>
                </a:solidFill>
                <a:latin typeface="Times New Roman" panose="02020603050405020304" pitchFamily="18" charset="0"/>
              </a:rPr>
              <a:t>].</a:t>
            </a:r>
          </a:p>
          <a:p>
            <a:endParaRPr lang="en-AU" dirty="0">
              <a:solidFill>
                <a:srgbClr val="000000"/>
              </a:solidFill>
              <a:latin typeface="Times New Roman" panose="02020603050405020304" pitchFamily="18" charset="0"/>
            </a:endParaRPr>
          </a:p>
          <a:p>
            <a:r>
              <a:rPr lang="en-AU" dirty="0">
                <a:solidFill>
                  <a:srgbClr val="000000"/>
                </a:solidFill>
                <a:latin typeface="Times New Roman" panose="02020603050405020304" pitchFamily="18" charset="0"/>
              </a:rPr>
              <a:t>Dpi.nsw.gov.au, (2014). </a:t>
            </a:r>
            <a:r>
              <a:rPr lang="en-AU" i="1" dirty="0">
                <a:solidFill>
                  <a:srgbClr val="000000"/>
                </a:solidFill>
                <a:latin typeface="Times New Roman" panose="02020603050405020304" pitchFamily="18" charset="0"/>
              </a:rPr>
              <a:t>Mud Crab | NSW Department of Primary Industries</a:t>
            </a:r>
            <a:r>
              <a:rPr lang="en-AU" dirty="0">
                <a:solidFill>
                  <a:srgbClr val="000000"/>
                </a:solidFill>
                <a:latin typeface="Times New Roman" panose="02020603050405020304" pitchFamily="18" charset="0"/>
              </a:rPr>
              <a:t>. [online] Available at: http://www.dpi.nsw.gov.au/fisheries/recreational/saltwater/sw-species/mud-crab [Accessed 8 Aug. 2014].</a:t>
            </a:r>
          </a:p>
          <a:p>
            <a:r>
              <a:rPr lang="en-AU" dirty="0">
                <a:solidFill>
                  <a:srgbClr val="000000"/>
                </a:solidFill>
                <a:latin typeface="Times New Roman" panose="02020603050405020304" pitchFamily="18" charset="0"/>
              </a:rPr>
              <a:t>Fish.wa.gov.au, (2014). </a:t>
            </a:r>
            <a:r>
              <a:rPr lang="en-AU" i="1" dirty="0">
                <a:solidFill>
                  <a:srgbClr val="000000"/>
                </a:solidFill>
                <a:latin typeface="Times New Roman" panose="02020603050405020304" pitchFamily="18" charset="0"/>
              </a:rPr>
              <a:t>Mud crabs</a:t>
            </a:r>
            <a:r>
              <a:rPr lang="en-AU" dirty="0">
                <a:solidFill>
                  <a:srgbClr val="000000"/>
                </a:solidFill>
                <a:latin typeface="Times New Roman" panose="02020603050405020304" pitchFamily="18" charset="0"/>
              </a:rPr>
              <a:t>. [online] Available at: http://www.fish.wa.gov.au/Species/Mud-Crabs/Pages/default.aspx [Accessed 9 Aug. 2014</a:t>
            </a:r>
            <a:r>
              <a:rPr lang="en-AU" dirty="0" smtClean="0">
                <a:solidFill>
                  <a:srgbClr val="000000"/>
                </a:solidFill>
                <a:latin typeface="Times New Roman" panose="02020603050405020304" pitchFamily="18" charset="0"/>
              </a:rPr>
              <a:t>].</a:t>
            </a:r>
          </a:p>
          <a:p>
            <a:endParaRPr lang="en-AU" dirty="0">
              <a:solidFill>
                <a:srgbClr val="000000"/>
              </a:solidFill>
              <a:latin typeface="Times New Roman" panose="02020603050405020304" pitchFamily="18" charset="0"/>
            </a:endParaRPr>
          </a:p>
          <a:p>
            <a:r>
              <a:rPr lang="en-AU" dirty="0">
                <a:solidFill>
                  <a:srgbClr val="000000"/>
                </a:solidFill>
                <a:latin typeface="Times New Roman" panose="02020603050405020304" pitchFamily="18" charset="0"/>
              </a:rPr>
              <a:t>Insected.arizona.edu, (2014). </a:t>
            </a:r>
            <a:r>
              <a:rPr lang="en-AU" i="1" dirty="0">
                <a:solidFill>
                  <a:srgbClr val="000000"/>
                </a:solidFill>
                <a:latin typeface="Times New Roman" panose="02020603050405020304" pitchFamily="18" charset="0"/>
              </a:rPr>
              <a:t>Arthropod Information</a:t>
            </a:r>
            <a:r>
              <a:rPr lang="en-AU" dirty="0">
                <a:solidFill>
                  <a:srgbClr val="000000"/>
                </a:solidFill>
                <a:latin typeface="Times New Roman" panose="02020603050405020304" pitchFamily="18" charset="0"/>
              </a:rPr>
              <a:t>. [online] Available at: http://insected.arizona.edu/arthroinfo.htm [Accessed 4 Aug. 2014].</a:t>
            </a:r>
          </a:p>
          <a:p>
            <a:r>
              <a:rPr lang="en-AU" dirty="0">
                <a:solidFill>
                  <a:srgbClr val="000000"/>
                </a:solidFill>
                <a:latin typeface="Times New Roman" panose="02020603050405020304" pitchFamily="18" charset="0"/>
              </a:rPr>
              <a:t>Mesa.edu.au, (2014). </a:t>
            </a:r>
            <a:r>
              <a:rPr lang="en-AU" i="1" dirty="0">
                <a:solidFill>
                  <a:srgbClr val="000000"/>
                </a:solidFill>
                <a:latin typeface="Times New Roman" panose="02020603050405020304" pitchFamily="18" charset="0"/>
              </a:rPr>
              <a:t>Crustaceans</a:t>
            </a:r>
            <a:r>
              <a:rPr lang="en-AU" dirty="0">
                <a:solidFill>
                  <a:srgbClr val="000000"/>
                </a:solidFill>
                <a:latin typeface="Times New Roman" panose="02020603050405020304" pitchFamily="18" charset="0"/>
              </a:rPr>
              <a:t>. [online] Available at: http://www.mesa.edu.au/crustaceans/default.asp [Accessed 14 Aug. 2014</a:t>
            </a:r>
            <a:r>
              <a:rPr lang="en-AU" dirty="0" smtClean="0">
                <a:solidFill>
                  <a:srgbClr val="000000"/>
                </a:solidFill>
                <a:latin typeface="Times New Roman" panose="02020603050405020304" pitchFamily="18" charset="0"/>
              </a:rPr>
              <a:t>].</a:t>
            </a:r>
          </a:p>
          <a:p>
            <a:endParaRPr lang="en-AU" dirty="0">
              <a:solidFill>
                <a:srgbClr val="000000"/>
              </a:solidFill>
              <a:latin typeface="Times New Roman" panose="02020603050405020304" pitchFamily="18" charset="0"/>
            </a:endParaRPr>
          </a:p>
          <a:p>
            <a:r>
              <a:rPr lang="en-AU" dirty="0">
                <a:solidFill>
                  <a:srgbClr val="000000"/>
                </a:solidFill>
                <a:latin typeface="Times New Roman" panose="02020603050405020304" pitchFamily="18" charset="0"/>
              </a:rPr>
              <a:t>Mudcrabsdirect.com.au, (2014). </a:t>
            </a:r>
            <a:r>
              <a:rPr lang="en-AU" i="1" dirty="0" err="1">
                <a:solidFill>
                  <a:srgbClr val="000000"/>
                </a:solidFill>
                <a:latin typeface="Times New Roman" panose="02020603050405020304" pitchFamily="18" charset="0"/>
              </a:rPr>
              <a:t>Faqs</a:t>
            </a:r>
            <a:r>
              <a:rPr lang="en-AU" i="1" dirty="0">
                <a:solidFill>
                  <a:srgbClr val="000000"/>
                </a:solidFill>
                <a:latin typeface="Times New Roman" panose="02020603050405020304" pitchFamily="18" charset="0"/>
              </a:rPr>
              <a:t>, Mud Crabs Direct</a:t>
            </a:r>
            <a:r>
              <a:rPr lang="en-AU" dirty="0">
                <a:solidFill>
                  <a:srgbClr val="000000"/>
                </a:solidFill>
                <a:latin typeface="Times New Roman" panose="02020603050405020304" pitchFamily="18" charset="0"/>
              </a:rPr>
              <a:t>. [online] Available at: http://www.mudcrabsdirect.com.au/Faqs/Faqs-15/ [Accessed 6 Aug. 2014].</a:t>
            </a:r>
          </a:p>
          <a:p>
            <a:r>
              <a:rPr lang="en-AU" dirty="0">
                <a:solidFill>
                  <a:srgbClr val="000000"/>
                </a:solidFill>
                <a:latin typeface="Times New Roman" panose="02020603050405020304" pitchFamily="18" charset="0"/>
              </a:rPr>
              <a:t>Teacher.scholastic.com, (2014). </a:t>
            </a:r>
            <a:r>
              <a:rPr lang="en-AU" i="1" dirty="0">
                <a:solidFill>
                  <a:srgbClr val="000000"/>
                </a:solidFill>
                <a:latin typeface="Times New Roman" panose="02020603050405020304" pitchFamily="18" charset="0"/>
              </a:rPr>
              <a:t>Science Explorations: Classify Insects: Zoom in on True Bugs: Arthropods | Scholastic.com</a:t>
            </a:r>
            <a:r>
              <a:rPr lang="en-AU" dirty="0">
                <a:solidFill>
                  <a:srgbClr val="000000"/>
                </a:solidFill>
                <a:latin typeface="Times New Roman" panose="02020603050405020304" pitchFamily="18" charset="0"/>
              </a:rPr>
              <a:t>. [online] Available at: http://teacher.scholastic.com/activities/explorations/bug/libraryarticle.asp?ItemID=108&amp;SubjectID=147&amp;categoryID=4 [Accessed 1 Sep. 2014</a:t>
            </a:r>
            <a:r>
              <a:rPr lang="en-AU" dirty="0" smtClean="0">
                <a:solidFill>
                  <a:srgbClr val="000000"/>
                </a:solidFill>
                <a:latin typeface="Times New Roman" panose="02020603050405020304" pitchFamily="18" charset="0"/>
              </a:rPr>
              <a:t>].</a:t>
            </a:r>
          </a:p>
          <a:p>
            <a:endParaRPr lang="en-AU" dirty="0">
              <a:solidFill>
                <a:srgbClr val="000000"/>
              </a:solidFill>
              <a:latin typeface="Times New Roman" panose="02020603050405020304" pitchFamily="18" charset="0"/>
            </a:endParaRPr>
          </a:p>
          <a:p>
            <a:r>
              <a:rPr lang="en-AU" dirty="0">
                <a:solidFill>
                  <a:srgbClr val="000000"/>
                </a:solidFill>
                <a:latin typeface="Times New Roman" panose="02020603050405020304" pitchFamily="18" charset="0"/>
              </a:rPr>
              <a:t>Wikipedia, (2014). </a:t>
            </a:r>
            <a:r>
              <a:rPr lang="en-AU" i="1" dirty="0">
                <a:solidFill>
                  <a:srgbClr val="000000"/>
                </a:solidFill>
                <a:latin typeface="Times New Roman" panose="02020603050405020304" pitchFamily="18" charset="0"/>
              </a:rPr>
              <a:t>Scylla </a:t>
            </a:r>
            <a:r>
              <a:rPr lang="en-AU" i="1" dirty="0" err="1">
                <a:solidFill>
                  <a:srgbClr val="000000"/>
                </a:solidFill>
                <a:latin typeface="Times New Roman" panose="02020603050405020304" pitchFamily="18" charset="0"/>
              </a:rPr>
              <a:t>serrata</a:t>
            </a:r>
            <a:r>
              <a:rPr lang="en-AU" dirty="0">
                <a:solidFill>
                  <a:srgbClr val="000000"/>
                </a:solidFill>
                <a:latin typeface="Times New Roman" panose="02020603050405020304" pitchFamily="18" charset="0"/>
              </a:rPr>
              <a:t>. [online] Available at: http://en.wikipedia.org/wiki/Scylla_serrata [Accessed 7 Aug. 2014].</a:t>
            </a:r>
            <a:endParaRPr lang="en-AU"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813442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7" y="189652"/>
            <a:ext cx="8534400" cy="1507067"/>
          </a:xfrm>
        </p:spPr>
        <p:txBody>
          <a:bodyPr>
            <a:normAutofit/>
          </a:bodyPr>
          <a:lstStyle/>
          <a:p>
            <a:r>
              <a:rPr lang="en-AU" b="1" dirty="0" smtClean="0">
                <a:solidFill>
                  <a:srgbClr val="FFFF00"/>
                </a:solidFill>
                <a:latin typeface="Times New Roman" panose="02020603050405020304" pitchFamily="18" charset="0"/>
                <a:cs typeface="Times New Roman" panose="02020603050405020304" pitchFamily="18" charset="0"/>
              </a:rPr>
              <a:t>Animal phyla chosen</a:t>
            </a:r>
            <a:endParaRPr lang="en-AU"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42647" y="1529542"/>
            <a:ext cx="11369243" cy="5112327"/>
          </a:xfrm>
        </p:spPr>
        <p:txBody>
          <a:bodyPr/>
          <a:lstStyle/>
          <a:p>
            <a:pPr marL="0" indent="0">
              <a:buNone/>
            </a:pPr>
            <a:r>
              <a:rPr lang="en-AU" u="sng" dirty="0" smtClean="0">
                <a:solidFill>
                  <a:schemeClr val="bg1"/>
                </a:solidFill>
              </a:rPr>
              <a:t>Phylum Arthropoda:</a:t>
            </a:r>
          </a:p>
          <a:p>
            <a:pPr>
              <a:buFontTx/>
              <a:buChar char="-"/>
            </a:pPr>
            <a:r>
              <a:rPr lang="en-AU" dirty="0" smtClean="0">
                <a:solidFill>
                  <a:schemeClr val="bg1"/>
                </a:solidFill>
              </a:rPr>
              <a:t>They are the largest animal phylum on the planet</a:t>
            </a:r>
          </a:p>
          <a:p>
            <a:pPr marL="0" indent="0">
              <a:buNone/>
            </a:pPr>
            <a:r>
              <a:rPr lang="en-AU" u="sng" dirty="0" smtClean="0">
                <a:solidFill>
                  <a:schemeClr val="bg1"/>
                </a:solidFill>
              </a:rPr>
              <a:t>All arthropod have the following same essential characterics:</a:t>
            </a:r>
          </a:p>
          <a:p>
            <a:pPr>
              <a:buFontTx/>
              <a:buChar char="-"/>
            </a:pPr>
            <a:r>
              <a:rPr lang="en-AU" dirty="0" smtClean="0">
                <a:solidFill>
                  <a:schemeClr val="bg1"/>
                </a:solidFill>
              </a:rPr>
              <a:t>A hard external skeleton called  an exoskeleton </a:t>
            </a:r>
          </a:p>
          <a:p>
            <a:pPr>
              <a:buFontTx/>
              <a:buChar char="-"/>
            </a:pPr>
            <a:r>
              <a:rPr lang="en-AU" dirty="0" smtClean="0">
                <a:solidFill>
                  <a:schemeClr val="bg1"/>
                </a:solidFill>
              </a:rPr>
              <a:t>A segmented body </a:t>
            </a:r>
          </a:p>
          <a:p>
            <a:pPr>
              <a:buFontTx/>
              <a:buChar char="-"/>
            </a:pPr>
            <a:r>
              <a:rPr lang="en-AU" dirty="0" smtClean="0">
                <a:solidFill>
                  <a:schemeClr val="bg1"/>
                </a:solidFill>
              </a:rPr>
              <a:t>Jointed legs </a:t>
            </a:r>
          </a:p>
          <a:p>
            <a:pPr>
              <a:buFontTx/>
              <a:buChar char="-"/>
            </a:pPr>
            <a:r>
              <a:rPr lang="en-AU" dirty="0" smtClean="0">
                <a:solidFill>
                  <a:schemeClr val="bg1"/>
                </a:solidFill>
              </a:rPr>
              <a:t>Symmetrical body </a:t>
            </a:r>
          </a:p>
          <a:p>
            <a:pPr>
              <a:buFontTx/>
              <a:buChar char="-"/>
            </a:pPr>
            <a:r>
              <a:rPr lang="en-AU" dirty="0" smtClean="0">
                <a:solidFill>
                  <a:schemeClr val="bg1"/>
                </a:solidFill>
              </a:rPr>
              <a:t>No back bone </a:t>
            </a:r>
          </a:p>
          <a:p>
            <a:pPr>
              <a:buFontTx/>
              <a:buChar char="-"/>
            </a:pPr>
            <a:r>
              <a:rPr lang="en-AU" dirty="0" smtClean="0">
                <a:solidFill>
                  <a:schemeClr val="bg1"/>
                </a:solidFill>
              </a:rPr>
              <a:t>Cold blooded </a:t>
            </a:r>
          </a:p>
          <a:p>
            <a:pPr marL="0" indent="0">
              <a:buNone/>
            </a:pPr>
            <a:r>
              <a:rPr lang="en-AU" dirty="0" smtClean="0">
                <a:solidFill>
                  <a:schemeClr val="bg1"/>
                </a:solidFill>
              </a:rPr>
              <a:t>                 </a:t>
            </a:r>
            <a:endParaRPr lang="en-AU" dirty="0">
              <a:solidFill>
                <a:schemeClr val="bg1"/>
              </a:solidFill>
            </a:endParaRPr>
          </a:p>
        </p:txBody>
      </p:sp>
    </p:spTree>
    <p:extLst>
      <p:ext uri="{BB962C8B-B14F-4D97-AF65-F5344CB8AC3E}">
        <p14:creationId xmlns:p14="http://schemas.microsoft.com/office/powerpoint/2010/main" val="3098119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92596" y="1224714"/>
            <a:ext cx="2742222" cy="1823286"/>
          </a:xfrm>
          <a:prstGeom prst="rect">
            <a:avLst/>
          </a:prstGeom>
        </p:spPr>
      </p:pic>
      <p:sp>
        <p:nvSpPr>
          <p:cNvPr id="13" name="TextBox 12"/>
          <p:cNvSpPr txBox="1"/>
          <p:nvPr/>
        </p:nvSpPr>
        <p:spPr>
          <a:xfrm>
            <a:off x="5584627" y="891920"/>
            <a:ext cx="2902226" cy="923330"/>
          </a:xfrm>
          <a:prstGeom prst="rect">
            <a:avLst/>
          </a:prstGeom>
          <a:noFill/>
        </p:spPr>
        <p:txBody>
          <a:bodyPr wrap="square" rtlCol="0">
            <a:spAutoFit/>
          </a:bodyPr>
          <a:lstStyle/>
          <a:p>
            <a:r>
              <a:rPr lang="en-AU" i="1" dirty="0">
                <a:solidFill>
                  <a:srgbClr val="FFFF00"/>
                </a:solidFill>
              </a:rPr>
              <a:t>Ethmostigmus </a:t>
            </a:r>
            <a:r>
              <a:rPr lang="en-AU" i="1" dirty="0" smtClean="0">
                <a:solidFill>
                  <a:srgbClr val="FFFF00"/>
                </a:solidFill>
              </a:rPr>
              <a:t>rubripes (</a:t>
            </a:r>
            <a:r>
              <a:rPr lang="en-AU" i="1" dirty="0" smtClean="0">
                <a:solidFill>
                  <a:srgbClr val="FFFF00"/>
                </a:solidFill>
              </a:rPr>
              <a:t>species </a:t>
            </a:r>
            <a:r>
              <a:rPr lang="en-AU" i="1" dirty="0" smtClean="0">
                <a:solidFill>
                  <a:srgbClr val="FFFF00"/>
                </a:solidFill>
              </a:rPr>
              <a:t>of centipede)</a:t>
            </a:r>
            <a:endParaRPr lang="en-AU" dirty="0">
              <a:solidFill>
                <a:srgbClr val="FFFF00"/>
              </a:solidFill>
            </a:endParaRPr>
          </a:p>
          <a:p>
            <a:endParaRPr lang="en-AU" dirty="0">
              <a:solidFill>
                <a:srgbClr val="FFFF00"/>
              </a:solidFill>
            </a:endParaRPr>
          </a:p>
        </p:txBody>
      </p:sp>
      <p:pic>
        <p:nvPicPr>
          <p:cNvPr id="20" name="Picture 4" descr="http://cdn.lifeinthefastlane.com/wp-content/uploads/2008/12/spider-red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984" y="2121414"/>
            <a:ext cx="2513516" cy="1541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0" name="Picture 2" descr="https://nursemyra.files.wordpress.com/2011/08/leslie-ricker-blue-lobst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9359" y="2098391"/>
            <a:ext cx="2373742" cy="16571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61891" y="206551"/>
            <a:ext cx="12164647" cy="1206471"/>
          </a:xfrm>
        </p:spPr>
        <p:txBody>
          <a:bodyPr/>
          <a:lstStyle/>
          <a:p>
            <a:r>
              <a:rPr lang="en-AU" b="1" dirty="0" smtClean="0">
                <a:solidFill>
                  <a:srgbClr val="FFFF00"/>
                </a:solidFill>
                <a:latin typeface="Times New Roman" panose="02020603050405020304" pitchFamily="18" charset="0"/>
                <a:cs typeface="Times New Roman" panose="02020603050405020304" pitchFamily="18" charset="0"/>
              </a:rPr>
              <a:t>Some of the animals in the phylum Arthropoda</a:t>
            </a:r>
            <a:endParaRPr lang="en-AU" b="1" dirty="0">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01203" y="1475083"/>
            <a:ext cx="2695492" cy="646331"/>
          </a:xfrm>
          <a:prstGeom prst="rect">
            <a:avLst/>
          </a:prstGeom>
          <a:noFill/>
        </p:spPr>
        <p:txBody>
          <a:bodyPr wrap="square" rtlCol="0">
            <a:spAutoFit/>
          </a:bodyPr>
          <a:lstStyle/>
          <a:p>
            <a:r>
              <a:rPr lang="en-AU" dirty="0">
                <a:solidFill>
                  <a:srgbClr val="FFFF00"/>
                </a:solidFill>
              </a:rPr>
              <a:t>Sydney Funnel Web Spider</a:t>
            </a:r>
          </a:p>
        </p:txBody>
      </p:sp>
      <p:sp>
        <p:nvSpPr>
          <p:cNvPr id="9" name="Right Arrow 8"/>
          <p:cNvSpPr/>
          <p:nvPr/>
        </p:nvSpPr>
        <p:spPr>
          <a:xfrm rot="834500">
            <a:off x="8141846" y="1419038"/>
            <a:ext cx="1558063" cy="379983"/>
          </a:xfrm>
          <a:prstGeom prst="rightArrow">
            <a:avLst>
              <a:gd name="adj1" fmla="val 39265"/>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32" name="Picture 8" descr="http://www.austmus.gov.au/Uploads/Comments/414/Jerusalem%20Creek%20NSW%20(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6239" y="4659460"/>
            <a:ext cx="3214755" cy="1820242"/>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rot="2092334">
            <a:off x="1460060" y="4897324"/>
            <a:ext cx="1320759" cy="375008"/>
          </a:xfrm>
          <a:prstGeom prst="rightArrow">
            <a:avLst>
              <a:gd name="adj1" fmla="val 39265"/>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658959" y="4383433"/>
            <a:ext cx="2194560" cy="369332"/>
          </a:xfrm>
          <a:prstGeom prst="rect">
            <a:avLst/>
          </a:prstGeom>
          <a:noFill/>
        </p:spPr>
        <p:txBody>
          <a:bodyPr wrap="square" rtlCol="0">
            <a:spAutoFit/>
          </a:bodyPr>
          <a:lstStyle/>
          <a:p>
            <a:r>
              <a:rPr lang="en-AU" dirty="0" smtClean="0">
                <a:solidFill>
                  <a:srgbClr val="FFFF00"/>
                </a:solidFill>
              </a:rPr>
              <a:t>Bull Ant</a:t>
            </a:r>
            <a:endParaRPr lang="en-AU" dirty="0">
              <a:solidFill>
                <a:srgbClr val="FFFF00"/>
              </a:solidFill>
            </a:endParaRPr>
          </a:p>
        </p:txBody>
      </p:sp>
      <p:pic>
        <p:nvPicPr>
          <p:cNvPr id="18" name="Picture 2" descr="https://c1.staticflickr.com/7/6030/5910736176_619c75b1bc_z.jpg"/>
          <p:cNvPicPr>
            <a:picLocks noChangeAspect="1" noChangeArrowheads="1"/>
          </p:cNvPicPr>
          <p:nvPr/>
        </p:nvPicPr>
        <p:blipFill rotWithShape="1">
          <a:blip r:embed="rId6">
            <a:extLst>
              <a:ext uri="{28A0092B-C50C-407E-A947-70E740481C1C}">
                <a14:useLocalDpi xmlns:a14="http://schemas.microsoft.com/office/drawing/2010/main" val="0"/>
              </a:ext>
            </a:extLst>
          </a:blip>
          <a:srcRect b="6610"/>
          <a:stretch/>
        </p:blipFill>
        <p:spPr bwMode="auto">
          <a:xfrm>
            <a:off x="8064298" y="4122133"/>
            <a:ext cx="3094520" cy="2167483"/>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Arrow 18"/>
          <p:cNvSpPr/>
          <p:nvPr/>
        </p:nvSpPr>
        <p:spPr>
          <a:xfrm rot="372876">
            <a:off x="7318536" y="4742676"/>
            <a:ext cx="1558063" cy="379983"/>
          </a:xfrm>
          <a:prstGeom prst="rightArrow">
            <a:avLst>
              <a:gd name="adj1" fmla="val 39265"/>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5946823" y="4549253"/>
            <a:ext cx="2073000" cy="369332"/>
          </a:xfrm>
          <a:prstGeom prst="rect">
            <a:avLst/>
          </a:prstGeom>
          <a:noFill/>
        </p:spPr>
        <p:txBody>
          <a:bodyPr wrap="square" rtlCol="0">
            <a:spAutoFit/>
          </a:bodyPr>
          <a:lstStyle/>
          <a:p>
            <a:r>
              <a:rPr lang="en-AU" dirty="0" smtClean="0">
                <a:solidFill>
                  <a:srgbClr val="FFFF00"/>
                </a:solidFill>
              </a:rPr>
              <a:t>Mud Crab</a:t>
            </a:r>
            <a:endParaRPr lang="en-AU" dirty="0">
              <a:solidFill>
                <a:srgbClr val="FFFF00"/>
              </a:solidFill>
            </a:endParaRPr>
          </a:p>
        </p:txBody>
      </p:sp>
      <p:sp>
        <p:nvSpPr>
          <p:cNvPr id="16" name="Right Arrow 15"/>
          <p:cNvSpPr/>
          <p:nvPr/>
        </p:nvSpPr>
        <p:spPr>
          <a:xfrm rot="3697262">
            <a:off x="5053833" y="2472262"/>
            <a:ext cx="1285675" cy="401681"/>
          </a:xfrm>
          <a:prstGeom prst="rightArrow">
            <a:avLst>
              <a:gd name="adj1" fmla="val 39265"/>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5029278" y="1679663"/>
            <a:ext cx="2911715" cy="369332"/>
          </a:xfrm>
          <a:prstGeom prst="rect">
            <a:avLst/>
          </a:prstGeom>
          <a:noFill/>
        </p:spPr>
        <p:txBody>
          <a:bodyPr wrap="square" rtlCol="0">
            <a:spAutoFit/>
          </a:bodyPr>
          <a:lstStyle/>
          <a:p>
            <a:r>
              <a:rPr lang="en-AU" dirty="0" smtClean="0">
                <a:solidFill>
                  <a:srgbClr val="FFFF00"/>
                </a:solidFill>
              </a:rPr>
              <a:t>American Blue Lobster</a:t>
            </a:r>
            <a:endParaRPr lang="en-AU" dirty="0">
              <a:solidFill>
                <a:srgbClr val="FFFF00"/>
              </a:solidFill>
            </a:endParaRPr>
          </a:p>
        </p:txBody>
      </p:sp>
      <p:sp>
        <p:nvSpPr>
          <p:cNvPr id="4" name="Right Arrow 3"/>
          <p:cNvSpPr/>
          <p:nvPr/>
        </p:nvSpPr>
        <p:spPr>
          <a:xfrm rot="2419492">
            <a:off x="964585" y="2411709"/>
            <a:ext cx="1558063" cy="379983"/>
          </a:xfrm>
          <a:prstGeom prst="rightArrow">
            <a:avLst>
              <a:gd name="adj1" fmla="val 39265"/>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44774" y="3112177"/>
            <a:ext cx="2653330" cy="784830"/>
          </a:xfrm>
          <a:prstGeom prst="rect">
            <a:avLst/>
          </a:prstGeom>
        </p:spPr>
        <p:txBody>
          <a:bodyPr wrap="square">
            <a:spAutoFit/>
          </a:bodyPr>
          <a:lstStyle/>
          <a:p>
            <a:r>
              <a:rPr lang="en-AU" sz="900" dirty="0"/>
              <a:t>Animal Time, (2014). </a:t>
            </a:r>
            <a:r>
              <a:rPr lang="en-AU" sz="900" i="1" dirty="0"/>
              <a:t>Red Back Spider</a:t>
            </a:r>
            <a:r>
              <a:rPr lang="en-AU" sz="900" dirty="0"/>
              <a:t>. [image] Available at: http://animalstime.com/red-back-spider-facts-red-back-spider-diet-habitat/ [Accessed 9 Aug. 2014].</a:t>
            </a:r>
          </a:p>
        </p:txBody>
      </p:sp>
      <p:sp>
        <p:nvSpPr>
          <p:cNvPr id="12" name="Rectangle 11"/>
          <p:cNvSpPr/>
          <p:nvPr/>
        </p:nvSpPr>
        <p:spPr>
          <a:xfrm>
            <a:off x="6958228" y="6007408"/>
            <a:ext cx="2653330" cy="784830"/>
          </a:xfrm>
          <a:prstGeom prst="rect">
            <a:avLst/>
          </a:prstGeom>
        </p:spPr>
        <p:txBody>
          <a:bodyPr wrap="square">
            <a:spAutoFit/>
          </a:bodyPr>
          <a:lstStyle/>
          <a:p>
            <a:r>
              <a:rPr lang="en-AU" sz="900" dirty="0"/>
              <a:t>Richard Ling, (2014). </a:t>
            </a:r>
            <a:r>
              <a:rPr lang="en-AU" sz="900" i="1" dirty="0"/>
              <a:t>Mud Crab</a:t>
            </a:r>
            <a:r>
              <a:rPr lang="en-AU" sz="900" dirty="0"/>
              <a:t>. [image] Available at: https://www.flickr.com/photos/rling/5910736176/ [Accessed 7 Sep. 2014].</a:t>
            </a:r>
          </a:p>
          <a:p>
            <a:endParaRPr lang="en-AU" sz="900" dirty="0"/>
          </a:p>
        </p:txBody>
      </p:sp>
      <p:sp>
        <p:nvSpPr>
          <p:cNvPr id="14" name="Rectangle 13"/>
          <p:cNvSpPr/>
          <p:nvPr/>
        </p:nvSpPr>
        <p:spPr>
          <a:xfrm>
            <a:off x="263029" y="5786223"/>
            <a:ext cx="2536627" cy="646331"/>
          </a:xfrm>
          <a:prstGeom prst="rect">
            <a:avLst/>
          </a:prstGeom>
        </p:spPr>
        <p:txBody>
          <a:bodyPr wrap="square">
            <a:spAutoFit/>
          </a:bodyPr>
          <a:lstStyle/>
          <a:p>
            <a:r>
              <a:rPr lang="en-AU" sz="900" b="1" dirty="0">
                <a:solidFill>
                  <a:srgbClr val="00B050"/>
                </a:solidFill>
              </a:rPr>
              <a:t>Project Noah, (2014). </a:t>
            </a:r>
            <a:r>
              <a:rPr lang="en-AU" sz="900" b="1" i="1" dirty="0">
                <a:solidFill>
                  <a:srgbClr val="00B050"/>
                </a:solidFill>
              </a:rPr>
              <a:t>Bull ant</a:t>
            </a:r>
            <a:r>
              <a:rPr lang="en-AU" sz="900" b="1" dirty="0">
                <a:solidFill>
                  <a:srgbClr val="00B050"/>
                </a:solidFill>
              </a:rPr>
              <a:t>. [image] Available at: http://www.projectnoah.org/spottings/699826003 [Accessed 7 Aug. 2014].</a:t>
            </a:r>
          </a:p>
        </p:txBody>
      </p:sp>
      <p:sp>
        <p:nvSpPr>
          <p:cNvPr id="17" name="Rectangle 16"/>
          <p:cNvSpPr/>
          <p:nvPr/>
        </p:nvSpPr>
        <p:spPr>
          <a:xfrm>
            <a:off x="5139811" y="3590114"/>
            <a:ext cx="2690648" cy="646331"/>
          </a:xfrm>
          <a:prstGeom prst="rect">
            <a:avLst/>
          </a:prstGeom>
        </p:spPr>
        <p:txBody>
          <a:bodyPr wrap="square">
            <a:spAutoFit/>
          </a:bodyPr>
          <a:lstStyle/>
          <a:p>
            <a:r>
              <a:rPr lang="en-AU" sz="900" dirty="0"/>
              <a:t>Nursemyra, (2014). </a:t>
            </a:r>
            <a:r>
              <a:rPr lang="en-AU" sz="900" i="1" dirty="0"/>
              <a:t>Blue Lobster</a:t>
            </a:r>
            <a:r>
              <a:rPr lang="en-AU" sz="900" dirty="0"/>
              <a:t>. [image] Available at: https://nursemyra.wordpress.com/2011/09/page/2/ [Accessed 4 Aug. 2014].</a:t>
            </a:r>
          </a:p>
        </p:txBody>
      </p:sp>
      <p:sp>
        <p:nvSpPr>
          <p:cNvPr id="21" name="Rectangle 20"/>
          <p:cNvSpPr/>
          <p:nvPr/>
        </p:nvSpPr>
        <p:spPr>
          <a:xfrm>
            <a:off x="8058036" y="2889383"/>
            <a:ext cx="4037179" cy="577081"/>
          </a:xfrm>
          <a:prstGeom prst="rect">
            <a:avLst/>
          </a:prstGeom>
        </p:spPr>
        <p:txBody>
          <a:bodyPr wrap="square">
            <a:spAutoFit/>
          </a:bodyPr>
          <a:lstStyle/>
          <a:p>
            <a:r>
              <a:rPr lang="en-AU" sz="1050" dirty="0"/>
              <a:t>Reddishvale, (2014). </a:t>
            </a:r>
            <a:r>
              <a:rPr lang="en-AU" sz="1050" i="1" dirty="0"/>
              <a:t>Centipede</a:t>
            </a:r>
            <a:r>
              <a:rPr lang="en-AU" sz="1050" dirty="0"/>
              <a:t>. [image] Available at: http://www.reddishvale.moonfruit.com/#/common-centipede/4532414871 [Accessed 3 Sep. 2014].</a:t>
            </a:r>
          </a:p>
        </p:txBody>
      </p:sp>
    </p:spTree>
    <p:extLst>
      <p:ext uri="{BB962C8B-B14F-4D97-AF65-F5344CB8AC3E}">
        <p14:creationId xmlns:p14="http://schemas.microsoft.com/office/powerpoint/2010/main" val="1573545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92733"/>
            <a:ext cx="8534400" cy="1507067"/>
          </a:xfrm>
        </p:spPr>
        <p:txBody>
          <a:bodyPr/>
          <a:lstStyle/>
          <a:p>
            <a:r>
              <a:rPr lang="en-AU" b="1" dirty="0" smtClean="0">
                <a:solidFill>
                  <a:srgbClr val="FFFF00"/>
                </a:solidFill>
                <a:latin typeface="Times New Roman" panose="02020603050405020304" pitchFamily="18" charset="0"/>
                <a:cs typeface="Times New Roman" panose="02020603050405020304" pitchFamily="18" charset="0"/>
              </a:rPr>
              <a:t>Arthropod chosen</a:t>
            </a:r>
            <a:endParaRPr lang="en-AU"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19051"/>
            <a:ext cx="11712632" cy="4775662"/>
          </a:xfrm>
        </p:spPr>
        <p:txBody>
          <a:bodyPr>
            <a:normAutofit/>
          </a:bodyPr>
          <a:lstStyle/>
          <a:p>
            <a:pPr marL="0" indent="0" algn="ctr">
              <a:buNone/>
            </a:pPr>
            <a:r>
              <a:rPr lang="en-AU" sz="2400" b="1" dirty="0" smtClean="0">
                <a:solidFill>
                  <a:srgbClr val="FFC000"/>
                </a:solidFill>
                <a:latin typeface="Times New Roman" panose="02020603050405020304" pitchFamily="18" charset="0"/>
                <a:cs typeface="Times New Roman" panose="02020603050405020304" pitchFamily="18" charset="0"/>
              </a:rPr>
              <a:t>Mud Crab:</a:t>
            </a:r>
          </a:p>
          <a:p>
            <a:pPr marL="0" indent="0">
              <a:buNone/>
            </a:pPr>
            <a:r>
              <a:rPr lang="en-AU" dirty="0" smtClean="0">
                <a:solidFill>
                  <a:srgbClr val="000000"/>
                </a:solidFill>
                <a:cs typeface="Times New Roman" panose="02020603050405020304" pitchFamily="18" charset="0"/>
              </a:rPr>
              <a:t>This crab is also know as the Green Mud Crab. It belongs to the crustacean sub-phyla of the Arthropoda phylum. It is in the Malacostraca </a:t>
            </a:r>
            <a:r>
              <a:rPr lang="en-AU" dirty="0" smtClean="0">
                <a:solidFill>
                  <a:srgbClr val="000000"/>
                </a:solidFill>
                <a:cs typeface="Times New Roman" panose="02020603050405020304" pitchFamily="18" charset="0"/>
              </a:rPr>
              <a:t>Class </a:t>
            </a:r>
            <a:r>
              <a:rPr lang="en-AU" dirty="0" smtClean="0">
                <a:solidFill>
                  <a:srgbClr val="000000"/>
                </a:solidFill>
                <a:cs typeface="Times New Roman" panose="02020603050405020304" pitchFamily="18" charset="0"/>
              </a:rPr>
              <a:t>and the </a:t>
            </a:r>
            <a:r>
              <a:rPr lang="en-AU" dirty="0" smtClean="0">
                <a:solidFill>
                  <a:srgbClr val="000000"/>
                </a:solidFill>
                <a:cs typeface="Times New Roman" panose="02020603050405020304" pitchFamily="18" charset="0"/>
              </a:rPr>
              <a:t>Decapoda Order. </a:t>
            </a:r>
            <a:endParaRPr lang="en-AU" dirty="0" smtClean="0">
              <a:solidFill>
                <a:srgbClr val="000000"/>
              </a:solidFill>
              <a:cs typeface="Times New Roman" panose="02020603050405020304" pitchFamily="18" charset="0"/>
            </a:endParaRPr>
          </a:p>
          <a:p>
            <a:pPr marL="0" indent="0">
              <a:buNone/>
            </a:pPr>
            <a:r>
              <a:rPr lang="en-AU" dirty="0" smtClean="0">
                <a:solidFill>
                  <a:srgbClr val="000000"/>
                </a:solidFill>
                <a:cs typeface="Times New Roman" panose="02020603050405020304" pitchFamily="18" charset="0"/>
              </a:rPr>
              <a:t>Like all crabs, the mud crab has 10 legs with the first leg modified to form big claws and the last pair of legs flattened for swimming. They have a smooth outer shell that is usually deep green to dark brown in colour. The Mud Crab can grow up to 30cm in shell width and weigh up to 2.5 kg. </a:t>
            </a:r>
          </a:p>
          <a:p>
            <a:pPr marL="0" indent="0">
              <a:buNone/>
            </a:pPr>
            <a:endParaRPr lang="en-AU" sz="2400" b="1" dirty="0">
              <a:solidFill>
                <a:srgbClr val="FFC000"/>
              </a:solidFill>
              <a:latin typeface="Times New Roman" panose="02020603050405020304" pitchFamily="18" charset="0"/>
              <a:cs typeface="Times New Roman" panose="02020603050405020304" pitchFamily="18" charset="0"/>
            </a:endParaRPr>
          </a:p>
        </p:txBody>
      </p:sp>
      <p:pic>
        <p:nvPicPr>
          <p:cNvPr id="1026" name="Picture 2" descr="http://latztravelandfoods.files.wordpress.com/2012/04/baan-phe-aquarium-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5233" y="3878660"/>
            <a:ext cx="3370450" cy="25278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641889" y="6106415"/>
            <a:ext cx="6096000" cy="600164"/>
          </a:xfrm>
          <a:prstGeom prst="rect">
            <a:avLst/>
          </a:prstGeom>
        </p:spPr>
        <p:txBody>
          <a:bodyPr>
            <a:spAutoFit/>
          </a:bodyPr>
          <a:lstStyle/>
          <a:p>
            <a:r>
              <a:rPr lang="en-AU" sz="1100" dirty="0"/>
              <a:t>LetsTravelandFood, (2014). </a:t>
            </a:r>
            <a:r>
              <a:rPr lang="en-AU" sz="1100" i="1" dirty="0"/>
              <a:t>Mud Crab</a:t>
            </a:r>
            <a:r>
              <a:rPr lang="en-AU" sz="1100" dirty="0"/>
              <a:t>. [image] Available at: http://latztravelandfoods.wordpress.com/2012/04/29/visit-the-rayong-aquarium-for-a-glimpse-into-thailands-awesome-tropical-marine-life/ [Accessed 11 Aug. 2014].</a:t>
            </a:r>
            <a:endParaRPr lang="en-AU" sz="1100" dirty="0"/>
          </a:p>
        </p:txBody>
      </p:sp>
    </p:spTree>
    <p:extLst>
      <p:ext uri="{BB962C8B-B14F-4D97-AF65-F5344CB8AC3E}">
        <p14:creationId xmlns:p14="http://schemas.microsoft.com/office/powerpoint/2010/main" val="1190348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860" y="210312"/>
            <a:ext cx="8534400" cy="1507067"/>
          </a:xfrm>
        </p:spPr>
        <p:txBody>
          <a:bodyPr/>
          <a:lstStyle/>
          <a:p>
            <a:r>
              <a:rPr lang="en-AU" b="1" dirty="0">
                <a:solidFill>
                  <a:srgbClr val="FFFF00"/>
                </a:solidFill>
                <a:latin typeface="Times New Roman" panose="02020603050405020304" pitchFamily="18" charset="0"/>
                <a:cs typeface="Times New Roman" panose="02020603050405020304" pitchFamily="18" charset="0"/>
              </a:rPr>
              <a:t>Biological </a:t>
            </a:r>
            <a:r>
              <a:rPr lang="en-AU" b="1" dirty="0" smtClean="0">
                <a:solidFill>
                  <a:srgbClr val="FFFF00"/>
                </a:solidFill>
                <a:latin typeface="Times New Roman" panose="02020603050405020304" pitchFamily="18" charset="0"/>
                <a:cs typeface="Times New Roman" panose="02020603050405020304" pitchFamily="18" charset="0"/>
              </a:rPr>
              <a:t>classification</a:t>
            </a:r>
            <a:endParaRPr lang="en-AU" dirty="0"/>
          </a:p>
        </p:txBody>
      </p:sp>
      <p:sp>
        <p:nvSpPr>
          <p:cNvPr id="3" name="Content Placeholder 2"/>
          <p:cNvSpPr>
            <a:spLocks noGrp="1"/>
          </p:cNvSpPr>
          <p:nvPr>
            <p:ph idx="1"/>
          </p:nvPr>
        </p:nvSpPr>
        <p:spPr>
          <a:xfrm>
            <a:off x="594360" y="1847088"/>
            <a:ext cx="10524744" cy="4846320"/>
          </a:xfrm>
        </p:spPr>
        <p:txBody>
          <a:bodyPr/>
          <a:lstStyle/>
          <a:p>
            <a:pPr marL="0" indent="0" algn="ctr">
              <a:buNone/>
            </a:pPr>
            <a:r>
              <a:rPr lang="en-AU" dirty="0" smtClean="0"/>
              <a:t> </a:t>
            </a:r>
            <a:r>
              <a:rPr lang="en-AU" b="1" u="sng" dirty="0" smtClean="0">
                <a:solidFill>
                  <a:srgbClr val="FFFF00"/>
                </a:solidFill>
                <a:latin typeface="Times New Roman" panose="02020603050405020304" pitchFamily="18" charset="0"/>
                <a:cs typeface="Times New Roman" panose="02020603050405020304" pitchFamily="18" charset="0"/>
              </a:rPr>
              <a:t>Mud Crab</a:t>
            </a:r>
          </a:p>
          <a:p>
            <a:pPr marL="0" indent="0" algn="ctr">
              <a:buNone/>
            </a:pPr>
            <a:r>
              <a:rPr lang="en-AU" dirty="0" smtClean="0">
                <a:solidFill>
                  <a:schemeClr val="bg1"/>
                </a:solidFill>
                <a:latin typeface="+mj-lt"/>
                <a:cs typeface="Times New Roman" panose="02020603050405020304" pitchFamily="18" charset="0"/>
              </a:rPr>
              <a:t>Kingdom: Animalia</a:t>
            </a:r>
          </a:p>
          <a:p>
            <a:pPr marL="0" indent="0" algn="ctr">
              <a:buNone/>
            </a:pPr>
            <a:r>
              <a:rPr lang="en-AU" dirty="0" smtClean="0">
                <a:solidFill>
                  <a:schemeClr val="bg1"/>
                </a:solidFill>
                <a:latin typeface="+mj-lt"/>
                <a:cs typeface="Times New Roman" panose="02020603050405020304" pitchFamily="18" charset="0"/>
              </a:rPr>
              <a:t>Phylum: Arthropoda</a:t>
            </a:r>
          </a:p>
          <a:p>
            <a:pPr marL="0" indent="0" algn="ctr">
              <a:buNone/>
            </a:pPr>
            <a:r>
              <a:rPr lang="en-AU" dirty="0" smtClean="0">
                <a:solidFill>
                  <a:schemeClr val="bg1"/>
                </a:solidFill>
                <a:latin typeface="+mj-lt"/>
                <a:cs typeface="Times New Roman" panose="02020603050405020304" pitchFamily="18" charset="0"/>
              </a:rPr>
              <a:t>Subphylum: Crustacea </a:t>
            </a:r>
          </a:p>
          <a:p>
            <a:pPr marL="0" indent="0" algn="ctr">
              <a:buNone/>
            </a:pPr>
            <a:r>
              <a:rPr lang="en-AU" dirty="0" smtClean="0">
                <a:solidFill>
                  <a:schemeClr val="bg1"/>
                </a:solidFill>
                <a:latin typeface="+mj-lt"/>
                <a:cs typeface="Times New Roman" panose="02020603050405020304" pitchFamily="18" charset="0"/>
              </a:rPr>
              <a:t>Class: Malacostraca </a:t>
            </a:r>
          </a:p>
          <a:p>
            <a:pPr marL="0" indent="0" algn="ctr">
              <a:buNone/>
            </a:pPr>
            <a:r>
              <a:rPr lang="en-AU" dirty="0" smtClean="0">
                <a:solidFill>
                  <a:schemeClr val="bg1"/>
                </a:solidFill>
                <a:latin typeface="+mj-lt"/>
                <a:cs typeface="Times New Roman" panose="02020603050405020304" pitchFamily="18" charset="0"/>
              </a:rPr>
              <a:t>Order: Decapoda</a:t>
            </a:r>
          </a:p>
          <a:p>
            <a:pPr marL="0" indent="0" algn="ctr">
              <a:buNone/>
            </a:pPr>
            <a:r>
              <a:rPr lang="en-AU" dirty="0" smtClean="0">
                <a:solidFill>
                  <a:schemeClr val="bg1"/>
                </a:solidFill>
                <a:latin typeface="+mj-lt"/>
                <a:cs typeface="Times New Roman" panose="02020603050405020304" pitchFamily="18" charset="0"/>
              </a:rPr>
              <a:t>Family: Portunidae</a:t>
            </a:r>
          </a:p>
          <a:p>
            <a:pPr marL="0" indent="0" algn="ctr">
              <a:buNone/>
            </a:pPr>
            <a:r>
              <a:rPr lang="en-AU" dirty="0" smtClean="0">
                <a:solidFill>
                  <a:schemeClr val="bg1"/>
                </a:solidFill>
                <a:latin typeface="+mj-lt"/>
                <a:cs typeface="Times New Roman" panose="02020603050405020304" pitchFamily="18" charset="0"/>
              </a:rPr>
              <a:t>Genus: Scylla</a:t>
            </a:r>
          </a:p>
          <a:p>
            <a:pPr marL="0" indent="0" algn="ctr">
              <a:buNone/>
            </a:pPr>
            <a:r>
              <a:rPr lang="en-AU" dirty="0" smtClean="0">
                <a:solidFill>
                  <a:schemeClr val="bg1"/>
                </a:solidFill>
                <a:latin typeface="+mj-lt"/>
                <a:cs typeface="Times New Roman" panose="02020603050405020304" pitchFamily="18" charset="0"/>
              </a:rPr>
              <a:t>Species: S. </a:t>
            </a:r>
            <a:r>
              <a:rPr lang="en-AU" dirty="0" err="1" smtClean="0">
                <a:solidFill>
                  <a:schemeClr val="bg1"/>
                </a:solidFill>
                <a:latin typeface="+mj-lt"/>
                <a:cs typeface="Times New Roman" panose="02020603050405020304" pitchFamily="18" charset="0"/>
              </a:rPr>
              <a:t>serrata</a:t>
            </a:r>
            <a:endParaRPr lang="en-AU" dirty="0" smtClean="0">
              <a:solidFill>
                <a:schemeClr val="bg1"/>
              </a:solidFill>
              <a:latin typeface="+mj-lt"/>
              <a:cs typeface="Times New Roman" panose="02020603050405020304" pitchFamily="18" charset="0"/>
            </a:endParaRPr>
          </a:p>
          <a:p>
            <a:pPr marL="0" indent="0" algn="ctr">
              <a:buNone/>
            </a:pPr>
            <a:endParaRPr lang="en-AU"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38084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684" y="44280"/>
            <a:ext cx="8534400" cy="1507067"/>
          </a:xfrm>
        </p:spPr>
        <p:txBody>
          <a:bodyPr/>
          <a:lstStyle/>
          <a:p>
            <a:r>
              <a:rPr lang="en-AU" b="1" dirty="0" smtClean="0">
                <a:solidFill>
                  <a:srgbClr val="FFFF00"/>
                </a:solidFill>
                <a:latin typeface="Times New Roman" panose="02020603050405020304" pitchFamily="18" charset="0"/>
                <a:cs typeface="Times New Roman" panose="02020603050405020304" pitchFamily="18" charset="0"/>
              </a:rPr>
              <a:t>Habitat of the Mud Crab</a:t>
            </a:r>
            <a:endParaRPr lang="en-AU"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8214" y="415639"/>
            <a:ext cx="11178050" cy="5041127"/>
          </a:xfrm>
        </p:spPr>
        <p:txBody>
          <a:bodyPr/>
          <a:lstStyle/>
          <a:p>
            <a:pPr marL="0" indent="0">
              <a:buNone/>
            </a:pPr>
            <a:r>
              <a:rPr lang="en-AU" dirty="0" smtClean="0">
                <a:solidFill>
                  <a:schemeClr val="bg1"/>
                </a:solidFill>
              </a:rPr>
              <a:t> Mud crabs </a:t>
            </a:r>
            <a:r>
              <a:rPr lang="en-AU" dirty="0" smtClean="0">
                <a:solidFill>
                  <a:schemeClr val="bg1"/>
                </a:solidFill>
              </a:rPr>
              <a:t>inhabit </a:t>
            </a:r>
            <a:r>
              <a:rPr lang="en-AU" dirty="0" smtClean="0">
                <a:solidFill>
                  <a:schemeClr val="bg1"/>
                </a:solidFill>
              </a:rPr>
              <a:t>tropical or warm waters from Exmouth in Western Australia, along the coast line of the Northern Territory, Queensland and down to the Bega River in  New South Wales. They’re also found along the coasts of the Indian and Pacific oceans. </a:t>
            </a:r>
          </a:p>
          <a:p>
            <a:pPr marL="0" indent="0">
              <a:buNone/>
            </a:pPr>
            <a:r>
              <a:rPr lang="en-AU" dirty="0" smtClean="0">
                <a:solidFill>
                  <a:schemeClr val="bg1"/>
                </a:solidFill>
              </a:rPr>
              <a:t>They prefer to live in shallow water and prefer a soft muddy bottom </a:t>
            </a:r>
            <a:r>
              <a:rPr lang="en-AU" dirty="0" smtClean="0">
                <a:solidFill>
                  <a:schemeClr val="bg1"/>
                </a:solidFill>
              </a:rPr>
              <a:t>below </a:t>
            </a:r>
            <a:r>
              <a:rPr lang="en-AU" dirty="0" smtClean="0">
                <a:solidFill>
                  <a:schemeClr val="bg1"/>
                </a:solidFill>
              </a:rPr>
              <a:t>the tide level. They usual live in estuaries, mud flats, mangrove forests and some rivers. They're tolerant of changes in their environment such as temperature or the salt level in the water. They bury themselves in the mud  during the day.</a:t>
            </a:r>
          </a:p>
        </p:txBody>
      </p:sp>
      <p:pic>
        <p:nvPicPr>
          <p:cNvPr id="1028" name="Picture 4" descr="http://www.fishfiles.com.au/knowing/PublishingImages/maps/Mud_Crab_fig1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277" y="4194121"/>
            <a:ext cx="3482670" cy="2300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1008993" y="5695637"/>
            <a:ext cx="4235669" cy="507831"/>
          </a:xfrm>
          <a:prstGeom prst="rect">
            <a:avLst/>
          </a:prstGeom>
        </p:spPr>
        <p:txBody>
          <a:bodyPr wrap="square">
            <a:spAutoFit/>
          </a:bodyPr>
          <a:lstStyle/>
          <a:p>
            <a:r>
              <a:rPr lang="en-AU" sz="900" dirty="0"/>
              <a:t>Fish Flies, (2014). </a:t>
            </a:r>
            <a:r>
              <a:rPr lang="en-AU" sz="900" i="1" dirty="0"/>
              <a:t>Mud Crab Map</a:t>
            </a:r>
            <a:r>
              <a:rPr lang="en-AU" sz="900" dirty="0"/>
              <a:t>. [image] Available at: http://www.fishfiles.com.au/knowing/species/crustaceans/crabs/Pages/Mud-Crab.aspx [Accessed 7 Aug. 2014].</a:t>
            </a:r>
          </a:p>
        </p:txBody>
      </p:sp>
    </p:spTree>
    <p:extLst>
      <p:ext uri="{BB962C8B-B14F-4D97-AF65-F5344CB8AC3E}">
        <p14:creationId xmlns:p14="http://schemas.microsoft.com/office/powerpoint/2010/main" val="3615484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18" y="0"/>
            <a:ext cx="10324731" cy="1507067"/>
          </a:xfrm>
        </p:spPr>
        <p:txBody>
          <a:bodyPr/>
          <a:lstStyle/>
          <a:p>
            <a:r>
              <a:rPr lang="en-AU" b="1" dirty="0" smtClean="0">
                <a:solidFill>
                  <a:srgbClr val="FFFF00"/>
                </a:solidFill>
                <a:latin typeface="Times New Roman" panose="02020603050405020304" pitchFamily="18" charset="0"/>
                <a:cs typeface="Times New Roman" panose="02020603050405020304" pitchFamily="18" charset="0"/>
              </a:rPr>
              <a:t>How </a:t>
            </a:r>
            <a:r>
              <a:rPr lang="en-AU" b="1" dirty="0" smtClean="0">
                <a:solidFill>
                  <a:srgbClr val="FFFF00"/>
                </a:solidFill>
                <a:latin typeface="Times New Roman" panose="02020603050405020304" pitchFamily="18" charset="0"/>
                <a:cs typeface="Times New Roman" panose="02020603050405020304" pitchFamily="18" charset="0"/>
              </a:rPr>
              <a:t> THE Mud </a:t>
            </a:r>
            <a:r>
              <a:rPr lang="en-AU" b="1" dirty="0" err="1" smtClean="0">
                <a:solidFill>
                  <a:srgbClr val="FFFF00"/>
                </a:solidFill>
                <a:latin typeface="Times New Roman" panose="02020603050405020304" pitchFamily="18" charset="0"/>
                <a:cs typeface="Times New Roman" panose="02020603050405020304" pitchFamily="18" charset="0"/>
              </a:rPr>
              <a:t>CRab</a:t>
            </a:r>
            <a:r>
              <a:rPr lang="en-AU" b="1" dirty="0" smtClean="0">
                <a:solidFill>
                  <a:srgbClr val="FFFF00"/>
                </a:solidFill>
                <a:latin typeface="Times New Roman" panose="02020603050405020304" pitchFamily="18" charset="0"/>
                <a:cs typeface="Times New Roman" panose="02020603050405020304" pitchFamily="18" charset="0"/>
              </a:rPr>
              <a:t> feeds and </a:t>
            </a:r>
            <a:r>
              <a:rPr lang="en-AU" b="1" dirty="0" smtClean="0">
                <a:solidFill>
                  <a:srgbClr val="FFFF00"/>
                </a:solidFill>
                <a:latin typeface="Times New Roman" panose="02020603050405020304" pitchFamily="18" charset="0"/>
                <a:cs typeface="Times New Roman" panose="02020603050405020304" pitchFamily="18" charset="0"/>
              </a:rPr>
              <a:t>what they feed on</a:t>
            </a:r>
            <a:endParaRPr lang="en-AU"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0647" y="1041242"/>
            <a:ext cx="10384727" cy="3615267"/>
          </a:xfrm>
        </p:spPr>
        <p:txBody>
          <a:bodyPr/>
          <a:lstStyle/>
          <a:p>
            <a:pPr marL="0" indent="0">
              <a:buNone/>
            </a:pPr>
            <a:r>
              <a:rPr lang="en-AU" dirty="0" smtClean="0">
                <a:solidFill>
                  <a:schemeClr val="bg1"/>
                </a:solidFill>
              </a:rPr>
              <a:t>When the mud crab catches their food, they use their large claws to crush their prey and the smaller claw to cut it. The claws of the mud crab </a:t>
            </a:r>
            <a:r>
              <a:rPr lang="en-AU" dirty="0" smtClean="0">
                <a:solidFill>
                  <a:schemeClr val="bg1"/>
                </a:solidFill>
              </a:rPr>
              <a:t>are</a:t>
            </a:r>
            <a:r>
              <a:rPr lang="en-AU" dirty="0" smtClean="0">
                <a:solidFill>
                  <a:schemeClr val="bg1"/>
                </a:solidFill>
              </a:rPr>
              <a:t> </a:t>
            </a:r>
            <a:r>
              <a:rPr lang="en-AU" dirty="0" smtClean="0">
                <a:solidFill>
                  <a:schemeClr val="bg1"/>
                </a:solidFill>
              </a:rPr>
              <a:t>very powerful. The mud </a:t>
            </a:r>
            <a:r>
              <a:rPr lang="en-AU" dirty="0" smtClean="0">
                <a:solidFill>
                  <a:schemeClr val="bg1"/>
                </a:solidFill>
              </a:rPr>
              <a:t>crab also </a:t>
            </a:r>
            <a:r>
              <a:rPr lang="en-AU" dirty="0" smtClean="0">
                <a:solidFill>
                  <a:schemeClr val="bg1"/>
                </a:solidFill>
              </a:rPr>
              <a:t>uses their </a:t>
            </a:r>
            <a:r>
              <a:rPr lang="en-AU" dirty="0" smtClean="0">
                <a:solidFill>
                  <a:schemeClr val="bg1"/>
                </a:solidFill>
              </a:rPr>
              <a:t>senses </a:t>
            </a:r>
            <a:r>
              <a:rPr lang="en-AU" dirty="0" smtClean="0">
                <a:solidFill>
                  <a:schemeClr val="bg1"/>
                </a:solidFill>
              </a:rPr>
              <a:t>to find food. The eyes of the mud crab are on stalks so that they can see in and out of the water and can see in a 360 degree range. They have two </a:t>
            </a:r>
            <a:r>
              <a:rPr lang="en-AU" dirty="0" smtClean="0">
                <a:solidFill>
                  <a:schemeClr val="bg1"/>
                </a:solidFill>
              </a:rPr>
              <a:t>antennae </a:t>
            </a:r>
            <a:r>
              <a:rPr lang="en-AU" dirty="0" smtClean="0">
                <a:solidFill>
                  <a:schemeClr val="bg1"/>
                </a:solidFill>
              </a:rPr>
              <a:t>that can detect changes in the movement of the water. The tips of the mud </a:t>
            </a:r>
            <a:r>
              <a:rPr lang="en-AU" dirty="0" smtClean="0">
                <a:solidFill>
                  <a:schemeClr val="bg1"/>
                </a:solidFill>
              </a:rPr>
              <a:t>crab’s </a:t>
            </a:r>
            <a:r>
              <a:rPr lang="en-AU" dirty="0" smtClean="0">
                <a:solidFill>
                  <a:schemeClr val="bg1"/>
                </a:solidFill>
              </a:rPr>
              <a:t>legs are covered in small hairs that are very sensitive to any touch or </a:t>
            </a:r>
            <a:r>
              <a:rPr lang="en-AU" dirty="0" smtClean="0">
                <a:solidFill>
                  <a:schemeClr val="bg1"/>
                </a:solidFill>
              </a:rPr>
              <a:t>taste.</a:t>
            </a:r>
            <a:endParaRPr lang="en-AU" dirty="0" smtClean="0">
              <a:solidFill>
                <a:schemeClr val="bg1"/>
              </a:solidFill>
            </a:endParaRPr>
          </a:p>
          <a:p>
            <a:pPr marL="0" indent="0">
              <a:buNone/>
            </a:pPr>
            <a:r>
              <a:rPr lang="en-AU" dirty="0" smtClean="0">
                <a:solidFill>
                  <a:schemeClr val="bg1"/>
                </a:solidFill>
              </a:rPr>
              <a:t>Mud crabs come out of </a:t>
            </a:r>
            <a:r>
              <a:rPr lang="en-AU" dirty="0" smtClean="0">
                <a:solidFill>
                  <a:schemeClr val="bg1"/>
                </a:solidFill>
              </a:rPr>
              <a:t>their </a:t>
            </a:r>
            <a:r>
              <a:rPr lang="en-AU" dirty="0" smtClean="0">
                <a:solidFill>
                  <a:schemeClr val="bg1"/>
                </a:solidFill>
              </a:rPr>
              <a:t>burrows at night to look for food. The adult crabs feed on slow moving animals such as molluscs, mussels, </a:t>
            </a:r>
            <a:r>
              <a:rPr lang="en-AU" dirty="0" smtClean="0">
                <a:solidFill>
                  <a:schemeClr val="bg1"/>
                </a:solidFill>
              </a:rPr>
              <a:t>pipis, </a:t>
            </a:r>
            <a:r>
              <a:rPr lang="en-AU" dirty="0" smtClean="0">
                <a:solidFill>
                  <a:schemeClr val="bg1"/>
                </a:solidFill>
              </a:rPr>
              <a:t>small crabs and worms. They are cannibals and they also eat plants. </a:t>
            </a:r>
            <a:endParaRPr lang="en-AU" dirty="0">
              <a:solidFill>
                <a:schemeClr val="bg1"/>
              </a:solidFill>
            </a:endParaRPr>
          </a:p>
        </p:txBody>
      </p:sp>
      <p:pic>
        <p:nvPicPr>
          <p:cNvPr id="2050" name="Picture 2" descr="http://upload.wikimedia.org/wikipedia/commons/3/32/Moofushi_Kandu_fi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8722" y="4425696"/>
            <a:ext cx="3033702" cy="2275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37435" y="6270085"/>
            <a:ext cx="6096000" cy="430887"/>
          </a:xfrm>
          <a:prstGeom prst="rect">
            <a:avLst/>
          </a:prstGeom>
        </p:spPr>
        <p:txBody>
          <a:bodyPr>
            <a:spAutoFit/>
          </a:bodyPr>
          <a:lstStyle/>
          <a:p>
            <a:r>
              <a:rPr lang="en-AU" sz="1100" dirty="0"/>
              <a:t>Wikipedia, (2014). </a:t>
            </a:r>
            <a:r>
              <a:rPr lang="en-AU" sz="1100" i="1" dirty="0"/>
              <a:t>Pelagic fish</a:t>
            </a:r>
            <a:r>
              <a:rPr lang="en-AU" sz="1100" dirty="0"/>
              <a:t>. [image] Available at: http://en.wikipedia.org/wiki/Pelagic_fish [Accessed 9 Aug. 2014].</a:t>
            </a:r>
            <a:endParaRPr lang="en-AU" sz="1100" dirty="0"/>
          </a:p>
        </p:txBody>
      </p:sp>
    </p:spTree>
    <p:extLst>
      <p:ext uri="{BB962C8B-B14F-4D97-AF65-F5344CB8AC3E}">
        <p14:creationId xmlns:p14="http://schemas.microsoft.com/office/powerpoint/2010/main" val="2168016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picureaddict.files.wordpress.com/2010/07/crab-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0809" y="4163172"/>
            <a:ext cx="3340231" cy="25178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5898" y="-94288"/>
            <a:ext cx="10080085" cy="1507067"/>
          </a:xfrm>
        </p:spPr>
        <p:txBody>
          <a:bodyPr/>
          <a:lstStyle/>
          <a:p>
            <a:r>
              <a:rPr lang="en-AU" b="1" dirty="0" smtClean="0">
                <a:solidFill>
                  <a:srgbClr val="FFFF00"/>
                </a:solidFill>
                <a:latin typeface="Times New Roman" panose="02020603050405020304" pitchFamily="18" charset="0"/>
                <a:cs typeface="Times New Roman" panose="02020603050405020304" pitchFamily="18" charset="0"/>
              </a:rPr>
              <a:t>Importance </a:t>
            </a:r>
            <a:r>
              <a:rPr lang="en-AU" b="1" dirty="0" smtClean="0">
                <a:solidFill>
                  <a:srgbClr val="FFFF00"/>
                </a:solidFill>
                <a:latin typeface="Times New Roman" panose="02020603050405020304" pitchFamily="18" charset="0"/>
                <a:cs typeface="Times New Roman" panose="02020603050405020304" pitchFamily="18" charset="0"/>
              </a:rPr>
              <a:t>of mud crabs to </a:t>
            </a:r>
            <a:r>
              <a:rPr lang="en-AU" b="1" dirty="0" smtClean="0">
                <a:solidFill>
                  <a:srgbClr val="FFFF00"/>
                </a:solidFill>
                <a:latin typeface="Times New Roman" panose="02020603050405020304" pitchFamily="18" charset="0"/>
                <a:cs typeface="Times New Roman" panose="02020603050405020304" pitchFamily="18" charset="0"/>
              </a:rPr>
              <a:t>humans </a:t>
            </a:r>
            <a:endParaRPr lang="en-AU"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4639" y="560290"/>
            <a:ext cx="10895418" cy="4861791"/>
          </a:xfrm>
        </p:spPr>
        <p:txBody>
          <a:bodyPr/>
          <a:lstStyle/>
          <a:p>
            <a:pPr marL="0" indent="0">
              <a:buNone/>
            </a:pPr>
            <a:r>
              <a:rPr lang="en-AU" dirty="0" smtClean="0">
                <a:solidFill>
                  <a:schemeClr val="bg1"/>
                </a:solidFill>
              </a:rPr>
              <a:t>Mud crabs </a:t>
            </a:r>
            <a:r>
              <a:rPr lang="en-AU" dirty="0" smtClean="0">
                <a:solidFill>
                  <a:schemeClr val="bg1"/>
                </a:solidFill>
              </a:rPr>
              <a:t>are known </a:t>
            </a:r>
            <a:r>
              <a:rPr lang="en-AU" dirty="0" smtClean="0">
                <a:solidFill>
                  <a:schemeClr val="bg1"/>
                </a:solidFill>
              </a:rPr>
              <a:t>for their delicious taste. They can be cooked with their shells and served as soft shell crab. They are one of the most popular type of seafood in Australia.</a:t>
            </a:r>
          </a:p>
          <a:p>
            <a:pPr marL="0" indent="0">
              <a:buNone/>
            </a:pPr>
            <a:r>
              <a:rPr lang="en-AU" dirty="0" smtClean="0">
                <a:solidFill>
                  <a:schemeClr val="bg1"/>
                </a:solidFill>
              </a:rPr>
              <a:t>In some parts of Australia mud </a:t>
            </a:r>
            <a:r>
              <a:rPr lang="en-AU" dirty="0" smtClean="0">
                <a:solidFill>
                  <a:schemeClr val="bg1"/>
                </a:solidFill>
              </a:rPr>
              <a:t>crab fishery is commercial. </a:t>
            </a:r>
            <a:r>
              <a:rPr lang="en-AU" dirty="0" smtClean="0">
                <a:solidFill>
                  <a:schemeClr val="bg1"/>
                </a:solidFill>
              </a:rPr>
              <a:t>Mud crabs also have good export potential and have been sold locally and overseas. They are often bought alive in seafood markets. Their big claws can cause a serious </a:t>
            </a:r>
            <a:r>
              <a:rPr lang="en-AU" dirty="0" smtClean="0">
                <a:solidFill>
                  <a:schemeClr val="bg1"/>
                </a:solidFill>
              </a:rPr>
              <a:t>wound to humans. </a:t>
            </a:r>
            <a:endParaRPr lang="en-AU" dirty="0">
              <a:solidFill>
                <a:schemeClr val="bg1"/>
              </a:solidFill>
            </a:endParaRPr>
          </a:p>
          <a:p>
            <a:pPr marL="0" indent="0">
              <a:buNone/>
            </a:pPr>
            <a:r>
              <a:rPr lang="en-AU" dirty="0" smtClean="0">
                <a:solidFill>
                  <a:schemeClr val="bg1"/>
                </a:solidFill>
              </a:rPr>
              <a:t>Mud crabs are also popular with recreational fishers. Crab traps or pots are used to catch them. In Queensland the law states that a person is </a:t>
            </a:r>
            <a:r>
              <a:rPr lang="en-AU" dirty="0" smtClean="0">
                <a:solidFill>
                  <a:schemeClr val="bg1"/>
                </a:solidFill>
              </a:rPr>
              <a:t>only allowed </a:t>
            </a:r>
            <a:r>
              <a:rPr lang="en-AU" dirty="0" smtClean="0">
                <a:solidFill>
                  <a:schemeClr val="bg1"/>
                </a:solidFill>
              </a:rPr>
              <a:t>to catch and have in their possession 10 crabs.</a:t>
            </a:r>
          </a:p>
          <a:p>
            <a:pPr marL="0" indent="0">
              <a:buNone/>
            </a:pPr>
            <a:r>
              <a:rPr lang="en-AU" dirty="0" smtClean="0">
                <a:solidFill>
                  <a:schemeClr val="bg1"/>
                </a:solidFill>
              </a:rPr>
              <a:t>Humans also have a responsibility to protect the Mud carbs </a:t>
            </a:r>
            <a:r>
              <a:rPr lang="en-AU" b="1" dirty="0" smtClean="0">
                <a:solidFill>
                  <a:srgbClr val="FF0000"/>
                </a:solidFill>
              </a:rPr>
              <a:t>habitat. People should</a:t>
            </a:r>
            <a:r>
              <a:rPr lang="en-AU" dirty="0" smtClean="0">
                <a:solidFill>
                  <a:srgbClr val="FFFF00"/>
                </a:solidFill>
              </a:rPr>
              <a:t> </a:t>
            </a:r>
            <a:r>
              <a:rPr lang="en-AU" dirty="0" smtClean="0">
                <a:solidFill>
                  <a:schemeClr val="bg1"/>
                </a:solidFill>
              </a:rPr>
              <a:t>walk carefully on any mud flats, stay away from mangroves </a:t>
            </a:r>
            <a:r>
              <a:rPr lang="en-AU" b="1" dirty="0" smtClean="0">
                <a:solidFill>
                  <a:srgbClr val="FF0000"/>
                </a:solidFill>
              </a:rPr>
              <a:t>roots, and avoid </a:t>
            </a:r>
            <a:r>
              <a:rPr lang="en-AU" dirty="0" smtClean="0">
                <a:solidFill>
                  <a:srgbClr val="FF0000"/>
                </a:solidFill>
              </a:rPr>
              <a:t>destroying</a:t>
            </a:r>
            <a:r>
              <a:rPr lang="en-AU" dirty="0" smtClean="0">
                <a:solidFill>
                  <a:srgbClr val="FFFF00"/>
                </a:solidFill>
              </a:rPr>
              <a:t> </a:t>
            </a:r>
            <a:r>
              <a:rPr lang="en-AU" dirty="0" smtClean="0">
                <a:solidFill>
                  <a:schemeClr val="bg1"/>
                </a:solidFill>
              </a:rPr>
              <a:t>burrows. </a:t>
            </a:r>
            <a:r>
              <a:rPr lang="en-AU" dirty="0">
                <a:solidFill>
                  <a:schemeClr val="bg1"/>
                </a:solidFill>
              </a:rPr>
              <a:t> </a:t>
            </a:r>
          </a:p>
        </p:txBody>
      </p:sp>
      <p:sp>
        <p:nvSpPr>
          <p:cNvPr id="4" name="Rectangle 3"/>
          <p:cNvSpPr/>
          <p:nvPr/>
        </p:nvSpPr>
        <p:spPr>
          <a:xfrm>
            <a:off x="2953732" y="6076659"/>
            <a:ext cx="6096000" cy="646331"/>
          </a:xfrm>
          <a:prstGeom prst="rect">
            <a:avLst/>
          </a:prstGeom>
        </p:spPr>
        <p:txBody>
          <a:bodyPr>
            <a:spAutoFit/>
          </a:bodyPr>
          <a:lstStyle/>
          <a:p>
            <a:r>
              <a:rPr lang="en-AU" sz="1200" dirty="0">
                <a:solidFill>
                  <a:schemeClr val="bg1"/>
                </a:solidFill>
              </a:rPr>
              <a:t>EPICUREADDICT, (2014). </a:t>
            </a:r>
            <a:r>
              <a:rPr lang="en-AU" sz="1200" i="1" dirty="0">
                <a:solidFill>
                  <a:schemeClr val="bg1"/>
                </a:solidFill>
              </a:rPr>
              <a:t>Soft Shell Crab</a:t>
            </a:r>
            <a:r>
              <a:rPr lang="en-AU" sz="1200" dirty="0">
                <a:solidFill>
                  <a:schemeClr val="bg1"/>
                </a:solidFill>
              </a:rPr>
              <a:t>. [image] Available at: http://epicureaddict.wordpress.com/2010/07/15/soft-shell-crab-</a:t>
            </a:r>
            <a:r>
              <a:rPr lang="en-AU" sz="1200" dirty="0">
                <a:solidFill>
                  <a:srgbClr val="FF0000"/>
                </a:solidFill>
              </a:rPr>
              <a:t>no-we-</a:t>
            </a:r>
            <a:r>
              <a:rPr lang="en-AU" sz="1200" dirty="0">
                <a:solidFill>
                  <a:schemeClr val="bg1"/>
                </a:solidFill>
              </a:rPr>
              <a:t>dont-soak-it-in-vinegar-to-make-it-go-soft/ [Accessed 9 Aug. 2014].</a:t>
            </a:r>
            <a:endParaRPr lang="en-AU" sz="1200" dirty="0">
              <a:solidFill>
                <a:schemeClr val="bg1"/>
              </a:solidFill>
            </a:endParaRPr>
          </a:p>
        </p:txBody>
      </p:sp>
    </p:spTree>
    <p:extLst>
      <p:ext uri="{BB962C8B-B14F-4D97-AF65-F5344CB8AC3E}">
        <p14:creationId xmlns:p14="http://schemas.microsoft.com/office/powerpoint/2010/main" val="1235415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11" y="-477859"/>
            <a:ext cx="11136486" cy="1507067"/>
          </a:xfrm>
        </p:spPr>
        <p:txBody>
          <a:bodyPr/>
          <a:lstStyle/>
          <a:p>
            <a:r>
              <a:rPr lang="en-AU" b="1" dirty="0" smtClean="0">
                <a:solidFill>
                  <a:srgbClr val="FFFF00"/>
                </a:solidFill>
                <a:latin typeface="Times New Roman" panose="02020603050405020304" pitchFamily="18" charset="0"/>
                <a:cs typeface="Times New Roman" panose="02020603050405020304" pitchFamily="18" charset="0"/>
              </a:rPr>
              <a:t>Comparing animals in </a:t>
            </a:r>
            <a:r>
              <a:rPr lang="en-AU" b="1" dirty="0" smtClean="0">
                <a:solidFill>
                  <a:srgbClr val="FFFF00"/>
                </a:solidFill>
                <a:latin typeface="Times New Roman" panose="02020603050405020304" pitchFamily="18" charset="0"/>
                <a:cs typeface="Times New Roman" panose="02020603050405020304" pitchFamily="18" charset="0"/>
              </a:rPr>
              <a:t>arthropod Phylum</a:t>
            </a:r>
            <a:endParaRPr lang="en-AU"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5606" y="2058169"/>
            <a:ext cx="12074993" cy="4799831"/>
          </a:xfrm>
        </p:spPr>
        <p:txBody>
          <a:bodyPr>
            <a:normAutofit fontScale="25000" lnSpcReduction="20000"/>
          </a:bodyPr>
          <a:lstStyle/>
          <a:p>
            <a:pPr marL="0" indent="0">
              <a:buNone/>
            </a:pPr>
            <a:r>
              <a:rPr lang="en-AU" sz="8800" b="1" u="sng" dirty="0" smtClean="0">
                <a:solidFill>
                  <a:srgbClr val="FFFF00"/>
                </a:solidFill>
                <a:latin typeface="Times New Roman" panose="02020603050405020304" pitchFamily="18" charset="0"/>
                <a:cs typeface="Times New Roman" panose="02020603050405020304" pitchFamily="18" charset="0"/>
              </a:rPr>
              <a:t>List of other animals in the arthropod phylum:</a:t>
            </a:r>
            <a:r>
              <a:rPr lang="en-AU" sz="8800" dirty="0" smtClean="0">
                <a:solidFill>
                  <a:schemeClr val="bg1"/>
                </a:solidFill>
                <a:latin typeface="Times New Roman" panose="02020603050405020304" pitchFamily="18" charset="0"/>
                <a:cs typeface="Times New Roman" panose="02020603050405020304" pitchFamily="18" charset="0"/>
              </a:rPr>
              <a:t> </a:t>
            </a:r>
          </a:p>
          <a:p>
            <a:pPr>
              <a:buFontTx/>
              <a:buChar char="-"/>
            </a:pPr>
            <a:r>
              <a:rPr lang="en-AU" sz="8800" dirty="0" smtClean="0">
                <a:solidFill>
                  <a:schemeClr val="bg1"/>
                </a:solidFill>
              </a:rPr>
              <a:t>Sydney </a:t>
            </a:r>
            <a:r>
              <a:rPr lang="en-AU" sz="8800" dirty="0">
                <a:solidFill>
                  <a:schemeClr val="bg1"/>
                </a:solidFill>
              </a:rPr>
              <a:t>Funnel Web </a:t>
            </a:r>
            <a:r>
              <a:rPr lang="en-AU" sz="8800" dirty="0" smtClean="0">
                <a:solidFill>
                  <a:schemeClr val="bg1"/>
                </a:solidFill>
              </a:rPr>
              <a:t>Spider</a:t>
            </a:r>
          </a:p>
          <a:p>
            <a:pPr>
              <a:buFontTx/>
              <a:buChar char="-"/>
            </a:pPr>
            <a:r>
              <a:rPr lang="en-AU" sz="8800" dirty="0">
                <a:solidFill>
                  <a:schemeClr val="bg1"/>
                </a:solidFill>
              </a:rPr>
              <a:t>Bull </a:t>
            </a:r>
            <a:r>
              <a:rPr lang="en-AU" sz="8800" dirty="0" smtClean="0">
                <a:solidFill>
                  <a:schemeClr val="bg1"/>
                </a:solidFill>
              </a:rPr>
              <a:t>Ant</a:t>
            </a:r>
          </a:p>
          <a:p>
            <a:pPr>
              <a:buFontTx/>
              <a:buChar char="-"/>
            </a:pPr>
            <a:r>
              <a:rPr lang="en-AU" sz="8800" dirty="0" smtClean="0">
                <a:solidFill>
                  <a:schemeClr val="bg1"/>
                </a:solidFill>
              </a:rPr>
              <a:t>Rusty Millipede </a:t>
            </a:r>
          </a:p>
          <a:p>
            <a:pPr>
              <a:buFontTx/>
              <a:buChar char="-"/>
            </a:pPr>
            <a:r>
              <a:rPr lang="en-AU" sz="8800" i="1" dirty="0" smtClean="0">
                <a:solidFill>
                  <a:schemeClr val="bg1"/>
                </a:solidFill>
              </a:rPr>
              <a:t>Ethmostigmus </a:t>
            </a:r>
            <a:r>
              <a:rPr lang="en-AU" sz="8800" i="1" dirty="0">
                <a:solidFill>
                  <a:schemeClr val="bg1"/>
                </a:solidFill>
              </a:rPr>
              <a:t>rubripes (</a:t>
            </a:r>
            <a:r>
              <a:rPr lang="en-AU" sz="8800" i="1" dirty="0" smtClean="0">
                <a:solidFill>
                  <a:schemeClr val="bg1"/>
                </a:solidFill>
              </a:rPr>
              <a:t>species </a:t>
            </a:r>
            <a:r>
              <a:rPr lang="en-AU" sz="8800" i="1" dirty="0">
                <a:solidFill>
                  <a:schemeClr val="bg1"/>
                </a:solidFill>
              </a:rPr>
              <a:t>of centipede</a:t>
            </a:r>
            <a:r>
              <a:rPr lang="en-AU" sz="8800" i="1" dirty="0" smtClean="0">
                <a:solidFill>
                  <a:schemeClr val="bg1"/>
                </a:solidFill>
              </a:rPr>
              <a:t>)</a:t>
            </a:r>
            <a:endParaRPr lang="en-AU" sz="8800" dirty="0" smtClean="0">
              <a:solidFill>
                <a:schemeClr val="bg1"/>
              </a:solidFill>
            </a:endParaRPr>
          </a:p>
          <a:p>
            <a:pPr>
              <a:buFontTx/>
              <a:buChar char="-"/>
            </a:pPr>
            <a:r>
              <a:rPr lang="en-AU" sz="8800" dirty="0" smtClean="0">
                <a:solidFill>
                  <a:schemeClr val="bg1"/>
                </a:solidFill>
              </a:rPr>
              <a:t>Mud Crab</a:t>
            </a:r>
          </a:p>
          <a:p>
            <a:pPr>
              <a:buFontTx/>
              <a:buChar char="-"/>
            </a:pPr>
            <a:r>
              <a:rPr lang="en-AU" sz="8800" dirty="0" smtClean="0">
                <a:solidFill>
                  <a:schemeClr val="bg1"/>
                </a:solidFill>
              </a:rPr>
              <a:t>Blue Bee</a:t>
            </a:r>
          </a:p>
          <a:p>
            <a:pPr marL="0" indent="0">
              <a:buNone/>
            </a:pPr>
            <a:r>
              <a:rPr lang="en-AU" sz="8800" b="1" u="sng" dirty="0" smtClean="0">
                <a:solidFill>
                  <a:srgbClr val="FFFF00"/>
                </a:solidFill>
              </a:rPr>
              <a:t>Why are these animals classified together in the arthropod </a:t>
            </a:r>
            <a:r>
              <a:rPr lang="en-AU" sz="8800" b="1" u="sng" dirty="0" smtClean="0">
                <a:solidFill>
                  <a:srgbClr val="FFFF00"/>
                </a:solidFill>
              </a:rPr>
              <a:t>phylum:</a:t>
            </a:r>
            <a:endParaRPr lang="en-AU" sz="8800" b="1" u="sng" dirty="0" smtClean="0">
              <a:solidFill>
                <a:srgbClr val="FFFF00"/>
              </a:solidFill>
            </a:endParaRPr>
          </a:p>
          <a:p>
            <a:pPr marL="0" indent="0">
              <a:buNone/>
            </a:pPr>
            <a:r>
              <a:rPr lang="en-AU" sz="8800" dirty="0">
                <a:solidFill>
                  <a:schemeClr val="bg1"/>
                </a:solidFill>
              </a:rPr>
              <a:t>All </a:t>
            </a:r>
            <a:r>
              <a:rPr lang="en-AU" sz="8800" dirty="0" smtClean="0">
                <a:solidFill>
                  <a:schemeClr val="bg1"/>
                </a:solidFill>
              </a:rPr>
              <a:t>arthropods </a:t>
            </a:r>
            <a:r>
              <a:rPr lang="en-AU" sz="8800" dirty="0">
                <a:solidFill>
                  <a:schemeClr val="bg1"/>
                </a:solidFill>
              </a:rPr>
              <a:t>have the following same essential characterics:</a:t>
            </a:r>
          </a:p>
          <a:p>
            <a:pPr>
              <a:buFontTx/>
              <a:buChar char="-"/>
            </a:pPr>
            <a:r>
              <a:rPr lang="en-AU" sz="8800" dirty="0">
                <a:solidFill>
                  <a:schemeClr val="bg1"/>
                </a:solidFill>
              </a:rPr>
              <a:t>A hard external skeleton called  an exoskeleton </a:t>
            </a:r>
          </a:p>
          <a:p>
            <a:pPr>
              <a:buFontTx/>
              <a:buChar char="-"/>
            </a:pPr>
            <a:r>
              <a:rPr lang="en-AU" sz="8800" dirty="0">
                <a:solidFill>
                  <a:schemeClr val="bg1"/>
                </a:solidFill>
              </a:rPr>
              <a:t>A segmented body </a:t>
            </a:r>
          </a:p>
          <a:p>
            <a:pPr>
              <a:buFontTx/>
              <a:buChar char="-"/>
            </a:pPr>
            <a:r>
              <a:rPr lang="en-AU" sz="8800" dirty="0">
                <a:solidFill>
                  <a:schemeClr val="bg1"/>
                </a:solidFill>
              </a:rPr>
              <a:t>Jointed legs </a:t>
            </a:r>
            <a:r>
              <a:rPr lang="en-AU" sz="8800" dirty="0" smtClean="0">
                <a:solidFill>
                  <a:schemeClr val="bg1"/>
                </a:solidFill>
              </a:rPr>
              <a:t>(Used for feeding, movement and sense)</a:t>
            </a:r>
            <a:endParaRPr lang="en-AU" sz="8800" dirty="0">
              <a:solidFill>
                <a:schemeClr val="bg1"/>
              </a:solidFill>
            </a:endParaRPr>
          </a:p>
          <a:p>
            <a:pPr>
              <a:buFontTx/>
              <a:buChar char="-"/>
            </a:pPr>
            <a:r>
              <a:rPr lang="en-AU" sz="8800" dirty="0">
                <a:solidFill>
                  <a:schemeClr val="bg1"/>
                </a:solidFill>
              </a:rPr>
              <a:t>Symmetrical body </a:t>
            </a:r>
          </a:p>
          <a:p>
            <a:pPr>
              <a:buFontTx/>
              <a:buChar char="-"/>
            </a:pPr>
            <a:r>
              <a:rPr lang="en-AU" sz="8800" dirty="0">
                <a:solidFill>
                  <a:schemeClr val="bg1"/>
                </a:solidFill>
              </a:rPr>
              <a:t>No back bone </a:t>
            </a:r>
          </a:p>
          <a:p>
            <a:pPr>
              <a:buFontTx/>
              <a:buChar char="-"/>
            </a:pPr>
            <a:r>
              <a:rPr lang="en-AU" sz="8800" dirty="0">
                <a:solidFill>
                  <a:schemeClr val="bg1"/>
                </a:solidFill>
              </a:rPr>
              <a:t>Cold blooded </a:t>
            </a:r>
          </a:p>
          <a:p>
            <a:pPr marL="0" indent="0">
              <a:buNone/>
            </a:pPr>
            <a:endParaRPr lang="en-AU" sz="2200" b="1" u="sng" dirty="0" smtClean="0">
              <a:solidFill>
                <a:srgbClr val="FFFF00"/>
              </a:solidFill>
            </a:endParaRPr>
          </a:p>
          <a:p>
            <a:pPr marL="0" indent="0">
              <a:buNone/>
            </a:pPr>
            <a:endParaRPr lang="en-AU" sz="2200" dirty="0">
              <a:solidFill>
                <a:schemeClr val="bg1"/>
              </a:solidFill>
            </a:endParaRPr>
          </a:p>
          <a:p>
            <a:pPr>
              <a:buFontTx/>
              <a:buChar char="-"/>
            </a:pPr>
            <a:endParaRPr lang="en-AU" dirty="0" smtClean="0">
              <a:solidFill>
                <a:schemeClr val="bg1"/>
              </a:solidFill>
            </a:endParaRPr>
          </a:p>
          <a:p>
            <a:pPr>
              <a:buFontTx/>
              <a:buChar char="-"/>
            </a:pPr>
            <a:endParaRPr lang="en-AU" dirty="0">
              <a:solidFill>
                <a:schemeClr val="bg1"/>
              </a:solidFill>
            </a:endParaRPr>
          </a:p>
          <a:p>
            <a:pPr>
              <a:buFontTx/>
              <a:buChar char="-"/>
            </a:pPr>
            <a:endParaRPr lang="en-AU" dirty="0" smtClean="0">
              <a:solidFill>
                <a:schemeClr val="bg1"/>
              </a:solidFill>
            </a:endParaRPr>
          </a:p>
          <a:p>
            <a:pPr>
              <a:buFontTx/>
              <a:buChar char="-"/>
            </a:pPr>
            <a:endParaRPr lang="en-AU" dirty="0">
              <a:solidFill>
                <a:srgbClr val="FFFF00"/>
              </a:solidFill>
            </a:endParaRPr>
          </a:p>
          <a:p>
            <a:pPr marL="0" indent="0">
              <a:buNone/>
            </a:pPr>
            <a:endParaRPr lang="en-AU" dirty="0">
              <a:solidFill>
                <a:srgbClr val="FFFF00"/>
              </a:solidFill>
            </a:endParaRPr>
          </a:p>
          <a:p>
            <a:pPr marL="0" indent="0">
              <a:buNone/>
            </a:pPr>
            <a:endParaRPr lang="en-AU" dirty="0">
              <a:solidFill>
                <a:srgbClr val="FFFF00"/>
              </a:solidFill>
            </a:endParaRPr>
          </a:p>
          <a:p>
            <a:pPr marL="0" indent="0">
              <a:buNone/>
            </a:pPr>
            <a:endParaRPr lang="en-A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548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TC104033937[[fn=Vapor Trail]]</Template>
  <TotalTime>515</TotalTime>
  <Words>1153</Words>
  <Application>Microsoft Office PowerPoint</Application>
  <PresentationFormat>Widescreen</PresentationFormat>
  <Paragraphs>129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Tahoma</vt:lpstr>
      <vt:lpstr>Times New Roman</vt:lpstr>
      <vt:lpstr>Wingdings 3</vt:lpstr>
      <vt:lpstr>Slice</vt:lpstr>
      <vt:lpstr>Classification project part b 5 points</vt:lpstr>
      <vt:lpstr>Animal phyla chosen</vt:lpstr>
      <vt:lpstr>Some of the animals in the phylum Arthropoda</vt:lpstr>
      <vt:lpstr>Arthropod chosen</vt:lpstr>
      <vt:lpstr>Biological classification</vt:lpstr>
      <vt:lpstr>Habitat of the Mud Crab</vt:lpstr>
      <vt:lpstr>How  THE Mud CRab feeds and what they feed on</vt:lpstr>
      <vt:lpstr>Importance of mud crabs to humans </vt:lpstr>
      <vt:lpstr>Comparing animals in arthropod Phylum</vt:lpstr>
      <vt:lpstr>Differences between the animals in the arthropod phylum </vt:lpstr>
      <vt:lpstr>Differences between arthropods</vt:lpstr>
      <vt:lpstr>Differences between arthropods chosen</vt:lpstr>
      <vt:lpstr>Arthropods disappearing?</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project part b</dc:title>
  <dc:creator>belll</dc:creator>
  <cp:lastModifiedBy>Bell Lachlan</cp:lastModifiedBy>
  <cp:revision>189</cp:revision>
  <dcterms:created xsi:type="dcterms:W3CDTF">2014-08-18T07:32:48Z</dcterms:created>
  <dcterms:modified xsi:type="dcterms:W3CDTF">2014-09-13T00:55:33Z</dcterms:modified>
</cp:coreProperties>
</file>